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7" r:id="rId5"/>
    <p:sldId id="288" r:id="rId6"/>
    <p:sldId id="315" r:id="rId7"/>
    <p:sldId id="316" r:id="rId8"/>
    <p:sldId id="314" r:id="rId9"/>
    <p:sldId id="1102" r:id="rId10"/>
    <p:sldId id="311" r:id="rId11"/>
    <p:sldId id="317" r:id="rId12"/>
    <p:sldId id="300" r:id="rId13"/>
    <p:sldId id="27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811C0-2E1A-3A4E-8912-EB7460275056}">
          <p14:sldIdLst>
            <p14:sldId id="257"/>
            <p14:sldId id="288"/>
            <p14:sldId id="315"/>
            <p14:sldId id="316"/>
            <p14:sldId id="314"/>
            <p14:sldId id="1102"/>
            <p14:sldId id="311"/>
            <p14:sldId id="317"/>
            <p14:sldId id="300"/>
            <p14:sldId id="271"/>
          </p14:sldIdLst>
        </p14:section>
      </p14:sectionLst>
    </p:ext>
    <p:ext uri="{EFAFB233-063F-42B5-8137-9DF3F51BA10A}">
      <p15:sldGuideLst xmlns:p15="http://schemas.microsoft.com/office/powerpoint/2012/main">
        <p15:guide id="1" orient="horz" pos="81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A3A6"/>
    <a:srgbClr val="0851A7"/>
    <a:srgbClr val="558F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0" autoAdjust="0"/>
    <p:restoredTop sz="79494"/>
  </p:normalViewPr>
  <p:slideViewPr>
    <p:cSldViewPr snapToGrid="0" snapToObjects="1">
      <p:cViewPr varScale="1">
        <p:scale>
          <a:sx n="137" d="100"/>
          <a:sy n="137" d="100"/>
        </p:scale>
        <p:origin x="448" y="184"/>
      </p:cViewPr>
      <p:guideLst>
        <p:guide orient="horz" pos="81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3AA42-BA75-3245-9A38-B913A8610B5D}" type="datetimeFigureOut">
              <a:rPr lang="en-US" smtClean="0"/>
              <a:t>7/28/21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7A4DF-FAF4-7847-A444-3251CE735993}" type="slidenum">
              <a:rPr lang="en-US" smtClean="0"/>
              <a:t>‹#›</a:t>
            </a:fld>
            <a:endParaRPr lang="en-US"/>
          </a:p>
        </p:txBody>
      </p:sp>
    </p:spTree>
    <p:extLst>
      <p:ext uri="{BB962C8B-B14F-4D97-AF65-F5344CB8AC3E}">
        <p14:creationId xmlns:p14="http://schemas.microsoft.com/office/powerpoint/2010/main" val="4216471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Hi, I’m Jaya Krishna </a:t>
            </a:r>
            <a:r>
              <a:rPr lang="en-US" sz="1200" b="0" i="0" kern="1200" dirty="0" err="1">
                <a:solidFill>
                  <a:schemeClr val="tx1"/>
                </a:solidFill>
                <a:effectLst/>
                <a:latin typeface="+mn-lt"/>
                <a:ea typeface="+mn-ea"/>
                <a:cs typeface="+mn-cs"/>
              </a:rPr>
              <a:t>Mandivarapu</a:t>
            </a:r>
            <a:r>
              <a:rPr lang="en-US" sz="1200" b="0" i="0" kern="1200" dirty="0">
                <a:solidFill>
                  <a:schemeClr val="tx1"/>
                </a:solidFill>
                <a:effectLst/>
                <a:latin typeface="+mn-lt"/>
                <a:ea typeface="+mn-ea"/>
                <a:cs typeface="+mn-cs"/>
              </a:rPr>
              <a:t>, and I’m part of a machine learning research group at American Family Insurance. I’m going to give a brief overview of the work my coauthors and I have done for the paper “</a:t>
            </a:r>
            <a:r>
              <a:rPr lang="en-US" b="1" dirty="0"/>
              <a:t>Efficient Document Image Classification Using Region-Based Graph Neural Network</a:t>
            </a:r>
          </a:p>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1</a:t>
            </a:fld>
            <a:endParaRPr lang="en-US"/>
          </a:p>
        </p:txBody>
      </p:sp>
    </p:spTree>
    <p:extLst>
      <p:ext uri="{BB962C8B-B14F-4D97-AF65-F5344CB8AC3E}">
        <p14:creationId xmlns:p14="http://schemas.microsoft.com/office/powerpoint/2010/main" val="303460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Thank you for watching this video and we invite you to take a look at our paper.</a:t>
            </a:r>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10</a:t>
            </a:fld>
            <a:endParaRPr lang="en-US"/>
          </a:p>
        </p:txBody>
      </p:sp>
    </p:spTree>
    <p:extLst>
      <p:ext uri="{BB962C8B-B14F-4D97-AF65-F5344CB8AC3E}">
        <p14:creationId xmlns:p14="http://schemas.microsoft.com/office/powerpoint/2010/main" val="323658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other authors on this paper are Eric Bunch, Data scientist  and Glenn Fung, our data science research director. You can learn more about our broader team and the projects we are working on by visiting our website shown here.</a:t>
            </a:r>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2</a:t>
            </a:fld>
            <a:endParaRPr lang="en-US"/>
          </a:p>
        </p:txBody>
      </p:sp>
    </p:spTree>
    <p:extLst>
      <p:ext uri="{BB962C8B-B14F-4D97-AF65-F5344CB8AC3E}">
        <p14:creationId xmlns:p14="http://schemas.microsoft.com/office/powerpoint/2010/main" val="115944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American Family Insurance, a sizable portion of data about our business is recorded in the form of unstructured format. For example, a claims adjuster typically takes extensive notes with lots of important details related to each claim in the form of pdf. </a:t>
            </a:r>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3</a:t>
            </a:fld>
            <a:endParaRPr lang="en-US"/>
          </a:p>
        </p:txBody>
      </p:sp>
    </p:spTree>
    <p:extLst>
      <p:ext uri="{BB962C8B-B14F-4D97-AF65-F5344CB8AC3E}">
        <p14:creationId xmlns:p14="http://schemas.microsoft.com/office/powerpoint/2010/main" val="14917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4</a:t>
            </a:fld>
            <a:endParaRPr lang="en-US"/>
          </a:p>
        </p:txBody>
      </p:sp>
    </p:spTree>
    <p:extLst>
      <p:ext uri="{BB962C8B-B14F-4D97-AF65-F5344CB8AC3E}">
        <p14:creationId xmlns:p14="http://schemas.microsoft.com/office/powerpoint/2010/main" val="61333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Eff-GNN is </a:t>
            </a:r>
            <a:r>
              <a:rPr lang="en-US" dirty="0" err="1"/>
              <a:t>shwn</a:t>
            </a:r>
            <a:endParaRPr lang="en-US" dirty="0"/>
          </a:p>
          <a:p>
            <a:r>
              <a:rPr lang="en-US" dirty="0"/>
              <a:t>Ideally an effective document classification method need to leverage both textual, image and layout information. However, training or fine tuning CNNs or large language models do not only run into resource constraints (e.g. GPUs, memory ), but also prevent fast model iterations. We attempted to address this dilemma by using graph representations to represent document. </a:t>
            </a:r>
          </a:p>
          <a:p>
            <a:endParaRPr lang="en-US" dirty="0"/>
          </a:p>
          <a:p>
            <a:r>
              <a:rPr lang="en-US" dirty="0"/>
              <a:t>We then assign image and text features to the nodes of the graph and apply a graph convolution neural network. can be concatenated and assigned to the nodes. A graph convolution neural network classifier with a </a:t>
            </a:r>
            <a:r>
              <a:rPr lang="en-US" dirty="0" err="1"/>
              <a:t>SortPooling</a:t>
            </a:r>
            <a:r>
              <a:rPr lang="en-US" dirty="0"/>
              <a:t> (Zhang et al. 2018) layer is then trained on this data</a:t>
            </a:r>
          </a:p>
          <a:p>
            <a:endParaRPr lang="en-US" dirty="0"/>
          </a:p>
          <a:p>
            <a:r>
              <a:rPr lang="en-US" dirty="0"/>
              <a:t>1.For each image with class label, we extract its text using OCR </a:t>
            </a:r>
            <a:r>
              <a:rPr lang="en-US" dirty="0" err="1"/>
              <a:t>PyTesseract</a:t>
            </a:r>
            <a:r>
              <a:rPr lang="en-US" dirty="0"/>
              <a:t> </a:t>
            </a:r>
          </a:p>
          <a:p>
            <a:r>
              <a:rPr lang="en-US" dirty="0"/>
              <a:t>2. we extract its semantic regions using pretrained </a:t>
            </a:r>
            <a:r>
              <a:rPr lang="en-US" dirty="0" err="1"/>
              <a:t>PubLayNet</a:t>
            </a:r>
            <a:r>
              <a:rPr lang="en-US" dirty="0"/>
              <a:t>. Each image is converted into a graph where each node is a region detected by </a:t>
            </a:r>
            <a:r>
              <a:rPr lang="en-US" dirty="0" err="1"/>
              <a:t>publaynet</a:t>
            </a:r>
            <a:r>
              <a:rPr lang="en-US" dirty="0"/>
              <a:t>  such as header, footer, paragraph. </a:t>
            </a:r>
          </a:p>
          <a:p>
            <a:r>
              <a:rPr lang="en-US" dirty="0"/>
              <a:t>3. To generate the text feature of the nodes, we use Word2Vec to create the embeddings for words in the region;</a:t>
            </a:r>
          </a:p>
          <a:p>
            <a:r>
              <a:rPr lang="en-US" dirty="0"/>
              <a:t>4. To generate image feature of the nodes, we extract visual features from that region using VGG-16 pre-trained on ImageNet. </a:t>
            </a:r>
          </a:p>
          <a:p>
            <a:endParaRPr lang="en-US" dirty="0"/>
          </a:p>
          <a:p>
            <a:r>
              <a:rPr lang="en-US" dirty="0"/>
              <a:t>Finally Text features and image features of the specific region is concatenated and assigned to the nodes. </a:t>
            </a:r>
          </a:p>
        </p:txBody>
      </p:sp>
      <p:sp>
        <p:nvSpPr>
          <p:cNvPr id="4" name="Slide Number Placeholder 3"/>
          <p:cNvSpPr>
            <a:spLocks noGrp="1"/>
          </p:cNvSpPr>
          <p:nvPr>
            <p:ph type="sldNum" sz="quarter" idx="5"/>
          </p:nvPr>
        </p:nvSpPr>
        <p:spPr/>
        <p:txBody>
          <a:bodyPr/>
          <a:lstStyle/>
          <a:p>
            <a:fld id="{E677A4DF-FAF4-7847-A444-3251CE735993}" type="slidenum">
              <a:rPr lang="en-US" smtClean="0"/>
              <a:t>5</a:t>
            </a:fld>
            <a:endParaRPr lang="en-US"/>
          </a:p>
        </p:txBody>
      </p:sp>
    </p:spTree>
    <p:extLst>
      <p:ext uri="{BB962C8B-B14F-4D97-AF65-F5344CB8AC3E}">
        <p14:creationId xmlns:p14="http://schemas.microsoft.com/office/powerpoint/2010/main" val="1257670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7A4DF-FAF4-7847-A444-3251CE735993}" type="slidenum">
              <a:rPr lang="en-US" smtClean="0"/>
              <a:t>6</a:t>
            </a:fld>
            <a:endParaRPr lang="en-US"/>
          </a:p>
        </p:txBody>
      </p:sp>
    </p:spTree>
    <p:extLst>
      <p:ext uri="{BB962C8B-B14F-4D97-AF65-F5344CB8AC3E}">
        <p14:creationId xmlns:p14="http://schemas.microsoft.com/office/powerpoint/2010/main" val="111305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the </a:t>
            </a:r>
            <a:r>
              <a:rPr lang="en-US" dirty="0" err="1"/>
              <a:t>effieceny</a:t>
            </a:r>
            <a:r>
              <a:rPr lang="en-US" dirty="0"/>
              <a:t> of the proposed method we show the results on two dataset. One is internal and one is openly available document dataset. On insurance domain dataset it is seen above table the proposed method with and without image </a:t>
            </a:r>
            <a:r>
              <a:rPr lang="en-US" dirty="0" err="1"/>
              <a:t>emmebeddin</a:t>
            </a:r>
            <a:r>
              <a:rPr lang="en-US" dirty="0"/>
              <a:t> achieve performance to state of the art. But as shown In the second column proposed method achieves this with far less parameters. Similar results has been achieve on </a:t>
            </a:r>
            <a:r>
              <a:rPr lang="en-US" dirty="0" err="1"/>
              <a:t>publicy</a:t>
            </a:r>
            <a:r>
              <a:rPr lang="en-US" dirty="0"/>
              <a:t> available tovacoo-3482 dataset.</a:t>
            </a:r>
          </a:p>
        </p:txBody>
      </p:sp>
      <p:sp>
        <p:nvSpPr>
          <p:cNvPr id="4" name="Slide Number Placeholder 3"/>
          <p:cNvSpPr>
            <a:spLocks noGrp="1"/>
          </p:cNvSpPr>
          <p:nvPr>
            <p:ph type="sldNum" sz="quarter" idx="5"/>
          </p:nvPr>
        </p:nvSpPr>
        <p:spPr/>
        <p:txBody>
          <a:bodyPr/>
          <a:lstStyle/>
          <a:p>
            <a:fld id="{E677A4DF-FAF4-7847-A444-3251CE735993}" type="slidenum">
              <a:rPr lang="en-US" smtClean="0"/>
              <a:t>7</a:t>
            </a:fld>
            <a:endParaRPr lang="en-US"/>
          </a:p>
        </p:txBody>
      </p:sp>
    </p:spTree>
    <p:extLst>
      <p:ext uri="{BB962C8B-B14F-4D97-AF65-F5344CB8AC3E}">
        <p14:creationId xmlns:p14="http://schemas.microsoft.com/office/powerpoint/2010/main" val="342826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show the </a:t>
            </a:r>
            <a:r>
              <a:rPr lang="en-US" dirty="0" err="1"/>
              <a:t>effieceny</a:t>
            </a:r>
            <a:r>
              <a:rPr lang="en-US" dirty="0"/>
              <a:t> of the proposed method </a:t>
            </a:r>
            <a:r>
              <a:rPr lang="en-US" dirty="0" err="1"/>
              <a:t>w.r.t</a:t>
            </a:r>
            <a:r>
              <a:rPr lang="en-US" dirty="0"/>
              <a:t> to compute </a:t>
            </a:r>
            <a:r>
              <a:rPr lang="en-US" dirty="0" err="1"/>
              <a:t>efficency</a:t>
            </a:r>
            <a:r>
              <a:rPr lang="en-US" dirty="0"/>
              <a:t>. One is internal and one is openly available document dataset. As it is shown proposed method can be run on </a:t>
            </a:r>
            <a:r>
              <a:rPr lang="en-US" dirty="0" err="1"/>
              <a:t>gpu</a:t>
            </a:r>
            <a:r>
              <a:rPr lang="en-US" dirty="0"/>
              <a:t> with 470MB in 3.5hrs and on </a:t>
            </a:r>
            <a:r>
              <a:rPr lang="en-US" dirty="0" err="1"/>
              <a:t>cpu</a:t>
            </a:r>
            <a:r>
              <a:rPr lang="en-US" dirty="0"/>
              <a:t> with 4.1minutes</a:t>
            </a:r>
          </a:p>
        </p:txBody>
      </p:sp>
      <p:sp>
        <p:nvSpPr>
          <p:cNvPr id="4" name="Slide Number Placeholder 3"/>
          <p:cNvSpPr>
            <a:spLocks noGrp="1"/>
          </p:cNvSpPr>
          <p:nvPr>
            <p:ph type="sldNum" sz="quarter" idx="5"/>
          </p:nvPr>
        </p:nvSpPr>
        <p:spPr/>
        <p:txBody>
          <a:bodyPr/>
          <a:lstStyle/>
          <a:p>
            <a:fld id="{E677A4DF-FAF4-7847-A444-3251CE735993}" type="slidenum">
              <a:rPr lang="en-US" smtClean="0"/>
              <a:t>8</a:t>
            </a:fld>
            <a:endParaRPr lang="en-US"/>
          </a:p>
        </p:txBody>
      </p:sp>
    </p:spTree>
    <p:extLst>
      <p:ext uri="{BB962C8B-B14F-4D97-AF65-F5344CB8AC3E}">
        <p14:creationId xmlns:p14="http://schemas.microsoft.com/office/powerpoint/2010/main" val="552723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a:t>
            </a:r>
            <a:r>
              <a:rPr lang="en-US" sz="1200" dirty="0">
                <a:cs typeface="Calibri"/>
              </a:rPr>
              <a:t>produce a </a:t>
            </a:r>
            <a:r>
              <a:rPr lang="en-US" sz="1200" dirty="0"/>
              <a:t>general document classification that can handle hundreds of document classes in cost and time efficient manner.</a:t>
            </a:r>
            <a:endParaRPr lang="en-US" dirty="0"/>
          </a:p>
          <a:p>
            <a:r>
              <a:rPr lang="en-US" dirty="0"/>
              <a:t>In the future, we plan to explore  </a:t>
            </a:r>
            <a:r>
              <a:rPr lang="en-US" sz="1200" dirty="0"/>
              <a:t>Few shot learning and continual learning when dynamically adding new document classes </a:t>
            </a:r>
            <a:r>
              <a:rPr lang="en-US" sz="1200" dirty="0">
                <a:cs typeface="Calibri"/>
              </a:rPr>
              <a:t>capabilities using proposed framework</a:t>
            </a:r>
            <a:r>
              <a:rPr lang="en-US" dirty="0"/>
              <a:t>.</a:t>
            </a:r>
          </a:p>
        </p:txBody>
      </p:sp>
      <p:sp>
        <p:nvSpPr>
          <p:cNvPr id="4" name="Slide Number Placeholder 3"/>
          <p:cNvSpPr>
            <a:spLocks noGrp="1"/>
          </p:cNvSpPr>
          <p:nvPr>
            <p:ph type="sldNum" sz="quarter" idx="5"/>
          </p:nvPr>
        </p:nvSpPr>
        <p:spPr/>
        <p:txBody>
          <a:bodyPr/>
          <a:lstStyle/>
          <a:p>
            <a:fld id="{E677A4DF-FAF4-7847-A444-3251CE735993}" type="slidenum">
              <a:rPr lang="en-US" smtClean="0"/>
              <a:t>9</a:t>
            </a:fld>
            <a:endParaRPr lang="en-US"/>
          </a:p>
        </p:txBody>
      </p:sp>
    </p:spTree>
    <p:extLst>
      <p:ext uri="{BB962C8B-B14F-4D97-AF65-F5344CB8AC3E}">
        <p14:creationId xmlns:p14="http://schemas.microsoft.com/office/powerpoint/2010/main" val="1173529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 Page">
    <p:spTree>
      <p:nvGrpSpPr>
        <p:cNvPr id="1" name=""/>
        <p:cNvGrpSpPr/>
        <p:nvPr/>
      </p:nvGrpSpPr>
      <p:grpSpPr>
        <a:xfrm>
          <a:off x="0" y="0"/>
          <a:ext cx="0" cy="0"/>
          <a:chOff x="0" y="0"/>
          <a:chExt cx="0" cy="0"/>
        </a:xfrm>
      </p:grpSpPr>
      <p:pic>
        <p:nvPicPr>
          <p:cNvPr id="6" name="Picture 5" descr="amfam-rgb-mantr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9" name="Straight Arrow Connector 8"/>
          <p:cNvCxnSpPr/>
          <p:nvPr userDrawn="1"/>
        </p:nvCxnSpPr>
        <p:spPr>
          <a:xfrm>
            <a:off x="0" y="471714"/>
            <a:ext cx="566208" cy="0"/>
          </a:xfrm>
          <a:prstGeom prst="straightConnector1">
            <a:avLst/>
          </a:prstGeom>
          <a:ln w="215900">
            <a:solidFill>
              <a:schemeClr val="accent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5339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Page with Page Number">
    <p:spTree>
      <p:nvGrpSpPr>
        <p:cNvPr id="1" name=""/>
        <p:cNvGrpSpPr/>
        <p:nvPr/>
      </p:nvGrpSpPr>
      <p:grpSpPr>
        <a:xfrm>
          <a:off x="0" y="0"/>
          <a:ext cx="0" cy="0"/>
          <a:chOff x="0" y="0"/>
          <a:chExt cx="0" cy="0"/>
        </a:xfrm>
      </p:grpSpPr>
      <p:sp>
        <p:nvSpPr>
          <p:cNvPr id="5" name="TextBox 4"/>
          <p:cNvSpPr txBox="1"/>
          <p:nvPr userDrawn="1"/>
        </p:nvSpPr>
        <p:spPr>
          <a:xfrm>
            <a:off x="8464380" y="272534"/>
            <a:ext cx="383178" cy="230832"/>
          </a:xfrm>
          <a:prstGeom prst="rect">
            <a:avLst/>
          </a:prstGeom>
          <a:noFill/>
        </p:spPr>
        <p:txBody>
          <a:bodyPr wrap="square" rtlCol="0">
            <a:spAutoFit/>
          </a:bodyPr>
          <a:lstStyle/>
          <a:p>
            <a:pPr algn="ctr"/>
            <a:fld id="{667944B7-8649-FF4E-969D-C33C1F2ADE03}" type="slidenum">
              <a:rPr lang="en-US" sz="900">
                <a:solidFill>
                  <a:schemeClr val="tx2"/>
                </a:solidFill>
                <a:latin typeface="Franklin Gothic Medium"/>
              </a:rPr>
              <a:t>‹#›</a:t>
            </a:fld>
            <a:endParaRPr lang="en-US" sz="900">
              <a:solidFill>
                <a:schemeClr val="tx2"/>
              </a:solidFill>
              <a:latin typeface="Franklin Gothic Medium"/>
            </a:endParaRPr>
          </a:p>
        </p:txBody>
      </p:sp>
      <p:pic>
        <p:nvPicPr>
          <p:cNvPr id="10" name="Picture 9" descr="amfam-rgb-mantr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11" name="Straight Arrow Connector 10"/>
          <p:cNvCxnSpPr/>
          <p:nvPr userDrawn="1"/>
        </p:nvCxnSpPr>
        <p:spPr>
          <a:xfrm>
            <a:off x="0" y="471714"/>
            <a:ext cx="566208" cy="0"/>
          </a:xfrm>
          <a:prstGeom prst="straightConnector1">
            <a:avLst/>
          </a:prstGeom>
          <a:ln w="215900">
            <a:solidFill>
              <a:schemeClr val="accent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458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24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imple Page">
    <p:bg>
      <p:bgPr>
        <a:solidFill>
          <a:schemeClr val="accent1"/>
        </a:solidFill>
        <a:effectLst/>
      </p:bgPr>
    </p:bg>
    <p:spTree>
      <p:nvGrpSpPr>
        <p:cNvPr id="1" name=""/>
        <p:cNvGrpSpPr/>
        <p:nvPr/>
      </p:nvGrpSpPr>
      <p:grpSpPr>
        <a:xfrm>
          <a:off x="0" y="0"/>
          <a:ext cx="0" cy="0"/>
          <a:chOff x="0" y="0"/>
          <a:chExt cx="0" cy="0"/>
        </a:xfrm>
      </p:grpSpPr>
      <p:pic>
        <p:nvPicPr>
          <p:cNvPr id="6" name="Picture 5" descr="amfam-rgb-mantra.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9" name="Straight Arrow Connector 8"/>
          <p:cNvCxnSpPr/>
          <p:nvPr userDrawn="1"/>
        </p:nvCxnSpPr>
        <p:spPr>
          <a:xfrm>
            <a:off x="0" y="471714"/>
            <a:ext cx="566208" cy="0"/>
          </a:xfrm>
          <a:prstGeom prst="straightConnector1">
            <a:avLst/>
          </a:prstGeom>
          <a:ln w="215900">
            <a:solidFill>
              <a:schemeClr val="bg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889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imple Page with Page Number">
    <p:bg>
      <p:bgPr>
        <a:solidFill>
          <a:schemeClr val="accent1"/>
        </a:solidFill>
        <a:effectLst/>
      </p:bgPr>
    </p:bg>
    <p:spTree>
      <p:nvGrpSpPr>
        <p:cNvPr id="1" name=""/>
        <p:cNvGrpSpPr/>
        <p:nvPr/>
      </p:nvGrpSpPr>
      <p:grpSpPr>
        <a:xfrm>
          <a:off x="0" y="0"/>
          <a:ext cx="0" cy="0"/>
          <a:chOff x="0" y="0"/>
          <a:chExt cx="0" cy="0"/>
        </a:xfrm>
      </p:grpSpPr>
      <p:sp>
        <p:nvSpPr>
          <p:cNvPr id="5" name="TextBox 4"/>
          <p:cNvSpPr txBox="1"/>
          <p:nvPr userDrawn="1"/>
        </p:nvSpPr>
        <p:spPr>
          <a:xfrm>
            <a:off x="8464380" y="272534"/>
            <a:ext cx="383178" cy="230832"/>
          </a:xfrm>
          <a:prstGeom prst="rect">
            <a:avLst/>
          </a:prstGeom>
          <a:noFill/>
        </p:spPr>
        <p:txBody>
          <a:bodyPr wrap="square" rtlCol="0">
            <a:spAutoFit/>
          </a:bodyPr>
          <a:lstStyle/>
          <a:p>
            <a:pPr algn="ctr"/>
            <a:fld id="{667944B7-8649-FF4E-969D-C33C1F2ADE03}" type="slidenum">
              <a:rPr lang="en-US" sz="900">
                <a:solidFill>
                  <a:schemeClr val="tx2"/>
                </a:solidFill>
                <a:latin typeface="Franklin Gothic Medium"/>
              </a:rPr>
              <a:t>‹#›</a:t>
            </a:fld>
            <a:endParaRPr lang="en-US" sz="900">
              <a:solidFill>
                <a:schemeClr val="tx2"/>
              </a:solidFill>
              <a:latin typeface="Franklin Gothic Medium"/>
            </a:endParaRPr>
          </a:p>
        </p:txBody>
      </p:sp>
      <p:pic>
        <p:nvPicPr>
          <p:cNvPr id="10" name="Picture 9" descr="amfam-rgb-mantra.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11" name="Straight Arrow Connector 10"/>
          <p:cNvCxnSpPr/>
          <p:nvPr userDrawn="1"/>
        </p:nvCxnSpPr>
        <p:spPr>
          <a:xfrm>
            <a:off x="0" y="471714"/>
            <a:ext cx="566208" cy="0"/>
          </a:xfrm>
          <a:prstGeom prst="straightConnector1">
            <a:avLst/>
          </a:prstGeom>
          <a:ln w="215900">
            <a:solidFill>
              <a:schemeClr val="bg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131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a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43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imple Page">
    <p:bg>
      <p:bgPr>
        <a:solidFill>
          <a:schemeClr val="accent2"/>
        </a:solidFill>
        <a:effectLst/>
      </p:bgPr>
    </p:bg>
    <p:spTree>
      <p:nvGrpSpPr>
        <p:cNvPr id="1" name=""/>
        <p:cNvGrpSpPr/>
        <p:nvPr/>
      </p:nvGrpSpPr>
      <p:grpSpPr>
        <a:xfrm>
          <a:off x="0" y="0"/>
          <a:ext cx="0" cy="0"/>
          <a:chOff x="0" y="0"/>
          <a:chExt cx="0" cy="0"/>
        </a:xfrm>
      </p:grpSpPr>
      <p:pic>
        <p:nvPicPr>
          <p:cNvPr id="6" name="Picture 5" descr="amfam-rgb-mantra.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9" name="Straight Arrow Connector 8"/>
          <p:cNvCxnSpPr/>
          <p:nvPr userDrawn="1"/>
        </p:nvCxnSpPr>
        <p:spPr>
          <a:xfrm>
            <a:off x="0" y="471714"/>
            <a:ext cx="566208" cy="0"/>
          </a:xfrm>
          <a:prstGeom prst="straightConnector1">
            <a:avLst/>
          </a:prstGeom>
          <a:ln w="215900">
            <a:solidFill>
              <a:schemeClr val="bg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724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imple Page with Page Number">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userDrawn="1"/>
        </p:nvSpPr>
        <p:spPr>
          <a:xfrm>
            <a:off x="8464380" y="272534"/>
            <a:ext cx="383178" cy="230832"/>
          </a:xfrm>
          <a:prstGeom prst="rect">
            <a:avLst/>
          </a:prstGeom>
          <a:noFill/>
        </p:spPr>
        <p:txBody>
          <a:bodyPr wrap="square" rtlCol="0">
            <a:spAutoFit/>
          </a:bodyPr>
          <a:lstStyle/>
          <a:p>
            <a:pPr algn="ctr"/>
            <a:fld id="{667944B7-8649-FF4E-969D-C33C1F2ADE03}" type="slidenum">
              <a:rPr lang="en-US" sz="900">
                <a:solidFill>
                  <a:schemeClr val="tx2"/>
                </a:solidFill>
                <a:latin typeface="Franklin Gothic Medium"/>
              </a:rPr>
              <a:t>‹#›</a:t>
            </a:fld>
            <a:endParaRPr lang="en-US" sz="900">
              <a:solidFill>
                <a:schemeClr val="tx2"/>
              </a:solidFill>
              <a:latin typeface="Franklin Gothic Medium"/>
            </a:endParaRPr>
          </a:p>
        </p:txBody>
      </p:sp>
      <p:pic>
        <p:nvPicPr>
          <p:cNvPr id="10" name="Picture 9" descr="amfam-rgb-mantra.png"/>
          <p:cNvPicPr>
            <a:picLocks noChangeAspect="1"/>
          </p:cNvPicPr>
          <p:nvPr userDrawn="1"/>
        </p:nvPicPr>
        <p:blipFill>
          <a:blip r:embed="rId2" cstate="print">
            <a:biLevel thresh="25000"/>
            <a:extLst>
              <a:ext uri="{28A0092B-C50C-407E-A947-70E740481C1C}">
                <a14:useLocalDpi xmlns:a14="http://schemas.microsoft.com/office/drawing/2010/main"/>
              </a:ext>
            </a:extLst>
          </a:blip>
          <a:stretch>
            <a:fillRect/>
          </a:stretch>
        </p:blipFill>
        <p:spPr>
          <a:xfrm>
            <a:off x="672759" y="329514"/>
            <a:ext cx="869260" cy="347704"/>
          </a:xfrm>
          <a:prstGeom prst="rect">
            <a:avLst/>
          </a:prstGeom>
        </p:spPr>
      </p:pic>
      <p:cxnSp>
        <p:nvCxnSpPr>
          <p:cNvPr id="11" name="Straight Arrow Connector 10"/>
          <p:cNvCxnSpPr/>
          <p:nvPr userDrawn="1"/>
        </p:nvCxnSpPr>
        <p:spPr>
          <a:xfrm>
            <a:off x="0" y="471714"/>
            <a:ext cx="566208" cy="0"/>
          </a:xfrm>
          <a:prstGeom prst="straightConnector1">
            <a:avLst/>
          </a:prstGeom>
          <a:ln w="215900">
            <a:solidFill>
              <a:schemeClr val="bg1"/>
            </a:solidFill>
            <a:roun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8297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a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645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048751"/>
      </p:ext>
    </p:extLst>
  </p:cSld>
  <p:clrMap bg1="lt1" tx1="dk1" bg2="lt2" tx2="dk2" accent1="accent1" accent2="accent2" accent3="accent3" accent4="accent4" accent5="accent5" accent6="accent6" hlink="hlink" folHlink="folHlink"/>
  <p:sldLayoutIdLst>
    <p:sldLayoutId id="2147483662"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www.ai-ml-amfam.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4.m4a"/><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4.m4a"/><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8838" y="2195996"/>
            <a:ext cx="8126324" cy="1231106"/>
          </a:xfrm>
          <a:prstGeom prst="rect">
            <a:avLst/>
          </a:prstGeom>
          <a:noFill/>
          <a:effectLst>
            <a:glow rad="139700">
              <a:schemeClr val="accent2">
                <a:satMod val="175000"/>
                <a:alpha val="40000"/>
              </a:schemeClr>
            </a:glow>
          </a:effectLst>
        </p:spPr>
        <p:txBody>
          <a:bodyPr wrap="square" rtlCol="0">
            <a:spAutoFit/>
          </a:bodyPr>
          <a:lstStyle/>
          <a:p>
            <a:r>
              <a:rPr lang="en-US" b="1" dirty="0"/>
              <a:t>Efficient Document Image Classification Using Region-Based Graph Neural Network</a:t>
            </a:r>
          </a:p>
          <a:p>
            <a:br>
              <a:rPr lang="en-US" sz="2800" dirty="0"/>
            </a:br>
            <a:endParaRPr lang="en-US" sz="2800" dirty="0">
              <a:effectLst>
                <a:outerShdw blurRad="152400" dist="25400" dir="2700000" algn="tl" rotWithShape="0">
                  <a:schemeClr val="bg1">
                    <a:alpha val="66000"/>
                  </a:schemeClr>
                </a:outerShdw>
              </a:effectLst>
              <a:latin typeface="Franklin Gothic Medium"/>
              <a:cs typeface="Franklin Gothic Medium"/>
            </a:endParaRPr>
          </a:p>
        </p:txBody>
      </p:sp>
      <p:sp>
        <p:nvSpPr>
          <p:cNvPr id="8" name="TextBox 7"/>
          <p:cNvSpPr txBox="1"/>
          <p:nvPr/>
        </p:nvSpPr>
        <p:spPr>
          <a:xfrm>
            <a:off x="508838" y="2898752"/>
            <a:ext cx="8286450" cy="286232"/>
          </a:xfrm>
          <a:prstGeom prst="rect">
            <a:avLst/>
          </a:prstGeom>
          <a:noFill/>
        </p:spPr>
        <p:txBody>
          <a:bodyPr wrap="square" rtlCol="0">
            <a:spAutoFit/>
          </a:bodyPr>
          <a:lstStyle/>
          <a:p>
            <a:pPr>
              <a:lnSpc>
                <a:spcPct val="90000"/>
              </a:lnSpc>
            </a:pPr>
            <a:r>
              <a:rPr lang="en-US" sz="1400" dirty="0">
                <a:solidFill>
                  <a:schemeClr val="bg2">
                    <a:lumMod val="50000"/>
                  </a:schemeClr>
                </a:solidFill>
                <a:latin typeface="Franklin Gothic Medium" panose="020B0603020102020204" pitchFamily="34" charset="0"/>
              </a:rPr>
              <a:t>Document Intelligence Workshop Workshop ’21, August 2021, Virtual Conference</a:t>
            </a:r>
          </a:p>
        </p:txBody>
      </p:sp>
      <p:pic>
        <p:nvPicPr>
          <p:cNvPr id="2" name="Audio Recording Jul 27, 2021 at 11:01:23 AM" descr="Audio Recording Jul 27, 2021 at 11:01:23 AM">
            <a:hlinkClick r:id="" action="ppaction://media"/>
            <a:extLst>
              <a:ext uri="{FF2B5EF4-FFF2-40B4-BE49-F238E27FC236}">
                <a16:creationId xmlns:a16="http://schemas.microsoft.com/office/drawing/2014/main" id="{B223F9D7-FE30-0742-A8FB-51FCA1FE50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4125" y="4208235"/>
            <a:ext cx="812800" cy="812800"/>
          </a:xfrm>
          <a:prstGeom prst="rect">
            <a:avLst/>
          </a:prstGeom>
        </p:spPr>
      </p:pic>
    </p:spTree>
    <p:extLst>
      <p:ext uri="{BB962C8B-B14F-4D97-AF65-F5344CB8AC3E}">
        <p14:creationId xmlns:p14="http://schemas.microsoft.com/office/powerpoint/2010/main" val="3625140491"/>
      </p:ext>
    </p:extLst>
  </p:cSld>
  <p:clrMapOvr>
    <a:masterClrMapping/>
  </p:clrMapOvr>
  <mc:AlternateContent xmlns:mc="http://schemas.openxmlformats.org/markup-compatibility/2006" xmlns:p14="http://schemas.microsoft.com/office/powerpoint/2010/main">
    <mc:Choice Requires="p14">
      <p:transition spd="slow" p14:dur="2000" advTm="16079"/>
    </mc:Choice>
    <mc:Fallback xmlns="">
      <p:transition spd="slow" advTm="16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00800" y="1734952"/>
            <a:ext cx="2256367" cy="1356782"/>
          </a:xfrm>
          <a:prstGeom prst="rect">
            <a:avLst/>
          </a:prstGeom>
          <a:noFill/>
        </p:spPr>
        <p:txBody>
          <a:bodyPr wrap="square" rtlCol="0">
            <a:spAutoFit/>
          </a:bodyPr>
          <a:lstStyle/>
          <a:p>
            <a:pPr marL="171450" indent="-171450">
              <a:lnSpc>
                <a:spcPct val="90000"/>
              </a:lnSpc>
              <a:spcBef>
                <a:spcPts val="600"/>
              </a:spcBef>
              <a:buFont typeface="Arial"/>
              <a:buChar char="•"/>
            </a:pPr>
            <a:r>
              <a:rPr lang="en-US" sz="1000">
                <a:solidFill>
                  <a:schemeClr val="bg1"/>
                </a:solidFill>
                <a:cs typeface="Calibri"/>
              </a:rPr>
              <a:t>Lorem ipsum dolor sit amet, consectetur adipiscing</a:t>
            </a:r>
          </a:p>
          <a:p>
            <a:pPr marL="171450" indent="-171450">
              <a:lnSpc>
                <a:spcPct val="90000"/>
              </a:lnSpc>
              <a:spcBef>
                <a:spcPts val="600"/>
              </a:spcBef>
              <a:buFont typeface="Arial"/>
              <a:buChar char="•"/>
            </a:pPr>
            <a:r>
              <a:rPr lang="en-US" sz="1000">
                <a:solidFill>
                  <a:schemeClr val="bg1"/>
                </a:solidFill>
                <a:cs typeface="Calibri"/>
              </a:rPr>
              <a:t>Lorem ipsum dolor sit amet, consectetur adipiscing</a:t>
            </a:r>
          </a:p>
          <a:p>
            <a:pPr marL="171450" indent="-171450">
              <a:lnSpc>
                <a:spcPct val="90000"/>
              </a:lnSpc>
              <a:spcBef>
                <a:spcPts val="600"/>
              </a:spcBef>
              <a:buFont typeface="Arial"/>
              <a:buChar char="•"/>
            </a:pPr>
            <a:r>
              <a:rPr lang="en-US" sz="1000">
                <a:solidFill>
                  <a:schemeClr val="bg1"/>
                </a:solidFill>
                <a:cs typeface="Calibri"/>
              </a:rPr>
              <a:t>Lorem ipsum dolor sit amet, consectetur adipiscing</a:t>
            </a:r>
          </a:p>
          <a:p>
            <a:pPr marL="171450" indent="-171450">
              <a:lnSpc>
                <a:spcPct val="90000"/>
              </a:lnSpc>
              <a:buFont typeface="Arial"/>
              <a:buChar char="•"/>
            </a:pPr>
            <a:endParaRPr lang="en-US" sz="1000">
              <a:cs typeface="Calibri"/>
            </a:endParaRPr>
          </a:p>
          <a:p>
            <a:pPr marL="171450" indent="-171450">
              <a:lnSpc>
                <a:spcPct val="90000"/>
              </a:lnSpc>
              <a:buFont typeface="Arial"/>
              <a:buChar char="•"/>
            </a:pPr>
            <a:endParaRPr lang="en-US" sz="1000">
              <a:cs typeface="Calibri"/>
            </a:endParaRPr>
          </a:p>
        </p:txBody>
      </p:sp>
      <p:sp>
        <p:nvSpPr>
          <p:cNvPr id="3" name="TextBox 2"/>
          <p:cNvSpPr txBox="1"/>
          <p:nvPr/>
        </p:nvSpPr>
        <p:spPr>
          <a:xfrm>
            <a:off x="6400800" y="1205083"/>
            <a:ext cx="2369256" cy="451406"/>
          </a:xfrm>
          <a:prstGeom prst="rect">
            <a:avLst/>
          </a:prstGeom>
          <a:noFill/>
        </p:spPr>
        <p:txBody>
          <a:bodyPr wrap="square" rtlCol="0">
            <a:spAutoFit/>
          </a:bodyPr>
          <a:lstStyle/>
          <a:p>
            <a:pPr>
              <a:lnSpc>
                <a:spcPct val="80000"/>
              </a:lnSpc>
            </a:pPr>
            <a:r>
              <a:rPr lang="en-US" sz="2800">
                <a:solidFill>
                  <a:schemeClr val="bg1"/>
                </a:solidFill>
                <a:latin typeface="Franklin Gothic Medium"/>
                <a:cs typeface="Franklin Gothic Medium"/>
              </a:rPr>
              <a:t>Headline Here</a:t>
            </a:r>
          </a:p>
        </p:txBody>
      </p:sp>
      <p:sp>
        <p:nvSpPr>
          <p:cNvPr id="10" name="TextBox 9"/>
          <p:cNvSpPr txBox="1"/>
          <p:nvPr/>
        </p:nvSpPr>
        <p:spPr>
          <a:xfrm>
            <a:off x="508838" y="2305834"/>
            <a:ext cx="7495591" cy="669414"/>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5000" dirty="0">
                <a:effectLst>
                  <a:outerShdw blurRad="152400" dist="25400" dir="2700000" algn="tl" rotWithShape="0">
                    <a:schemeClr val="bg1">
                      <a:alpha val="66000"/>
                    </a:schemeClr>
                  </a:outerShdw>
                </a:effectLst>
                <a:latin typeface="Franklin Gothic Medium"/>
                <a:cs typeface="Franklin Gothic Medium"/>
              </a:rPr>
              <a:t>THANK YOU</a:t>
            </a:r>
          </a:p>
        </p:txBody>
      </p:sp>
      <p:pic>
        <p:nvPicPr>
          <p:cNvPr id="4" name="Audio Recording Jul 28, 2021 at 11:09:31 PM" descr="Audio Recording Jul 28, 2021 at 11:09:31 PM">
            <a:hlinkClick r:id="" action="ppaction://media"/>
            <a:extLst>
              <a:ext uri="{FF2B5EF4-FFF2-40B4-BE49-F238E27FC236}">
                <a16:creationId xmlns:a16="http://schemas.microsoft.com/office/drawing/2014/main" id="{80494BF0-3EB7-2C49-877D-11E8A66C7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75127" y="4218085"/>
            <a:ext cx="812800" cy="812800"/>
          </a:xfrm>
          <a:prstGeom prst="rect">
            <a:avLst/>
          </a:prstGeom>
        </p:spPr>
      </p:pic>
    </p:spTree>
    <p:extLst>
      <p:ext uri="{BB962C8B-B14F-4D97-AF65-F5344CB8AC3E}">
        <p14:creationId xmlns:p14="http://schemas.microsoft.com/office/powerpoint/2010/main" val="4179444974"/>
      </p:ext>
    </p:extLst>
  </p:cSld>
  <p:clrMapOvr>
    <a:masterClrMapping/>
  </p:clrMapOvr>
  <mc:AlternateContent xmlns:mc="http://schemas.openxmlformats.org/markup-compatibility/2006" xmlns:p14="http://schemas.microsoft.com/office/powerpoint/2010/main">
    <mc:Choice Requires="p14">
      <p:transition spd="slow" p14:dur="2000" advTm="5362"/>
    </mc:Choice>
    <mc:Fallback xmlns="">
      <p:transition spd="slow" advTm="53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003" y="1077023"/>
            <a:ext cx="6733591" cy="553998"/>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4000" dirty="0">
                <a:effectLst>
                  <a:outerShdw blurRad="152400" dist="25400" dir="2700000" algn="tl" rotWithShape="0">
                    <a:schemeClr val="bg1">
                      <a:alpha val="66000"/>
                    </a:schemeClr>
                  </a:outerShdw>
                </a:effectLst>
                <a:latin typeface="Franklin Gothic Medium"/>
                <a:cs typeface="Franklin Gothic Medium"/>
              </a:rPr>
              <a:t>THE TEAM</a:t>
            </a:r>
          </a:p>
        </p:txBody>
      </p:sp>
      <p:sp>
        <p:nvSpPr>
          <p:cNvPr id="2" name="TextBox 1">
            <a:extLst>
              <a:ext uri="{FF2B5EF4-FFF2-40B4-BE49-F238E27FC236}">
                <a16:creationId xmlns:a16="http://schemas.microsoft.com/office/drawing/2014/main" id="{44564052-304D-4846-87C2-74E2736CD30F}"/>
              </a:ext>
            </a:extLst>
          </p:cNvPr>
          <p:cNvSpPr txBox="1"/>
          <p:nvPr/>
        </p:nvSpPr>
        <p:spPr>
          <a:xfrm>
            <a:off x="3651856" y="3676648"/>
            <a:ext cx="3193868" cy="584775"/>
          </a:xfrm>
          <a:prstGeom prst="rect">
            <a:avLst/>
          </a:prstGeom>
          <a:noFill/>
        </p:spPr>
        <p:txBody>
          <a:bodyPr wrap="square" rtlCol="0">
            <a:spAutoFit/>
          </a:bodyPr>
          <a:lstStyle/>
          <a:p>
            <a:pPr algn="ctr"/>
            <a:r>
              <a:rPr lang="en-US" dirty="0"/>
              <a:t>Eric Bunch</a:t>
            </a:r>
          </a:p>
          <a:p>
            <a:pPr algn="ctr"/>
            <a:r>
              <a:rPr lang="en-US" sz="1400" dirty="0">
                <a:solidFill>
                  <a:schemeClr val="bg2">
                    <a:lumMod val="75000"/>
                  </a:schemeClr>
                </a:solidFill>
              </a:rPr>
              <a:t>Data Scientist</a:t>
            </a:r>
          </a:p>
        </p:txBody>
      </p:sp>
      <p:sp>
        <p:nvSpPr>
          <p:cNvPr id="3" name="Rectangle 2">
            <a:extLst>
              <a:ext uri="{FF2B5EF4-FFF2-40B4-BE49-F238E27FC236}">
                <a16:creationId xmlns:a16="http://schemas.microsoft.com/office/drawing/2014/main" id="{3B8A6B24-D1B1-D543-A467-F751CEDB4EE7}"/>
              </a:ext>
            </a:extLst>
          </p:cNvPr>
          <p:cNvSpPr/>
          <p:nvPr/>
        </p:nvSpPr>
        <p:spPr>
          <a:xfrm>
            <a:off x="3007903" y="2773072"/>
            <a:ext cx="3193503" cy="369332"/>
          </a:xfrm>
          <a:prstGeom prst="rect">
            <a:avLst/>
          </a:prstGeom>
        </p:spPr>
        <p:txBody>
          <a:bodyPr wrap="none">
            <a:spAutoFit/>
          </a:bodyPr>
          <a:lstStyle/>
          <a:p>
            <a:pPr algn="ctr"/>
            <a:r>
              <a:rPr lang="en-US" dirty="0">
                <a:hlinkClick r:id="rId5"/>
              </a:rPr>
              <a:t>https://www.ai-ml-amfam.com/</a:t>
            </a:r>
            <a:endParaRPr lang="en-US" dirty="0"/>
          </a:p>
        </p:txBody>
      </p:sp>
      <p:sp>
        <p:nvSpPr>
          <p:cNvPr id="8" name="TextBox 7">
            <a:extLst>
              <a:ext uri="{FF2B5EF4-FFF2-40B4-BE49-F238E27FC236}">
                <a16:creationId xmlns:a16="http://schemas.microsoft.com/office/drawing/2014/main" id="{F8393308-0ED7-A14C-B14C-9B5DE84A4322}"/>
              </a:ext>
            </a:extLst>
          </p:cNvPr>
          <p:cNvSpPr txBox="1"/>
          <p:nvPr/>
        </p:nvSpPr>
        <p:spPr>
          <a:xfrm>
            <a:off x="437602" y="1885627"/>
            <a:ext cx="8334103" cy="954107"/>
          </a:xfrm>
          <a:prstGeom prst="rect">
            <a:avLst/>
          </a:prstGeom>
          <a:noFill/>
        </p:spPr>
        <p:txBody>
          <a:bodyPr wrap="square" rtlCol="0">
            <a:spAutoFit/>
          </a:bodyPr>
          <a:lstStyle/>
          <a:p>
            <a:pPr algn="ctr"/>
            <a:r>
              <a:rPr lang="en-US" sz="2800" dirty="0">
                <a:latin typeface="Franklin Gothic Medium" panose="020B0603020102020204" pitchFamily="34" charset="0"/>
              </a:rPr>
              <a:t>American Family Insurance</a:t>
            </a:r>
          </a:p>
          <a:p>
            <a:pPr algn="ctr"/>
            <a:r>
              <a:rPr lang="en-US" sz="2800" dirty="0">
                <a:latin typeface="Franklin Gothic Medium" panose="020B0603020102020204" pitchFamily="34" charset="0"/>
              </a:rPr>
              <a:t>Machine Learning Research and Innovation Group</a:t>
            </a:r>
          </a:p>
        </p:txBody>
      </p:sp>
      <p:sp>
        <p:nvSpPr>
          <p:cNvPr id="10" name="TextBox 9">
            <a:extLst>
              <a:ext uri="{FF2B5EF4-FFF2-40B4-BE49-F238E27FC236}">
                <a16:creationId xmlns:a16="http://schemas.microsoft.com/office/drawing/2014/main" id="{4F323CB8-7EDC-E946-9A91-408B07F2278D}"/>
              </a:ext>
            </a:extLst>
          </p:cNvPr>
          <p:cNvSpPr txBox="1"/>
          <p:nvPr/>
        </p:nvSpPr>
        <p:spPr>
          <a:xfrm>
            <a:off x="5652909" y="3680751"/>
            <a:ext cx="3193868" cy="584775"/>
          </a:xfrm>
          <a:prstGeom prst="rect">
            <a:avLst/>
          </a:prstGeom>
          <a:noFill/>
        </p:spPr>
        <p:txBody>
          <a:bodyPr wrap="square" rtlCol="0">
            <a:spAutoFit/>
          </a:bodyPr>
          <a:lstStyle/>
          <a:p>
            <a:pPr algn="ctr"/>
            <a:r>
              <a:rPr lang="en-US" dirty="0"/>
              <a:t>Glenn Fung</a:t>
            </a:r>
          </a:p>
          <a:p>
            <a:pPr algn="ctr"/>
            <a:r>
              <a:rPr lang="en-US" sz="1400" dirty="0">
                <a:solidFill>
                  <a:schemeClr val="bg2">
                    <a:lumMod val="75000"/>
                  </a:schemeClr>
                </a:solidFill>
              </a:rPr>
              <a:t>Data Science Research Director</a:t>
            </a:r>
          </a:p>
        </p:txBody>
      </p:sp>
      <p:sp>
        <p:nvSpPr>
          <p:cNvPr id="12" name="TextBox 11">
            <a:extLst>
              <a:ext uri="{FF2B5EF4-FFF2-40B4-BE49-F238E27FC236}">
                <a16:creationId xmlns:a16="http://schemas.microsoft.com/office/drawing/2014/main" id="{04758C24-7828-3242-B9F8-98126685A106}"/>
              </a:ext>
            </a:extLst>
          </p:cNvPr>
          <p:cNvSpPr txBox="1"/>
          <p:nvPr/>
        </p:nvSpPr>
        <p:spPr>
          <a:xfrm>
            <a:off x="1193107" y="3676647"/>
            <a:ext cx="3193868" cy="584775"/>
          </a:xfrm>
          <a:prstGeom prst="rect">
            <a:avLst/>
          </a:prstGeom>
          <a:noFill/>
        </p:spPr>
        <p:txBody>
          <a:bodyPr wrap="square" rtlCol="0">
            <a:spAutoFit/>
          </a:bodyPr>
          <a:lstStyle/>
          <a:p>
            <a:pPr algn="ctr"/>
            <a:r>
              <a:rPr lang="en-US" dirty="0"/>
              <a:t>Jaya Krishna </a:t>
            </a:r>
            <a:r>
              <a:rPr lang="en-US" dirty="0" err="1"/>
              <a:t>Mandivarapu</a:t>
            </a:r>
            <a:endParaRPr lang="en-US" dirty="0"/>
          </a:p>
          <a:p>
            <a:pPr algn="ctr"/>
            <a:r>
              <a:rPr lang="en-US" sz="1400" dirty="0">
                <a:solidFill>
                  <a:schemeClr val="bg2">
                    <a:lumMod val="75000"/>
                  </a:schemeClr>
                </a:solidFill>
              </a:rPr>
              <a:t>Research Intern</a:t>
            </a:r>
          </a:p>
        </p:txBody>
      </p:sp>
      <p:pic>
        <p:nvPicPr>
          <p:cNvPr id="5" name="Audio Recording Jul 27, 2021 at 11:06:25 AM" descr="Audio Recording Jul 27, 2021 at 11:06:25 AM">
            <a:hlinkClick r:id="" action="ppaction://media"/>
            <a:extLst>
              <a:ext uri="{FF2B5EF4-FFF2-40B4-BE49-F238E27FC236}">
                <a16:creationId xmlns:a16="http://schemas.microsoft.com/office/drawing/2014/main" id="{F00C6DB0-E80C-9348-A2A4-4C8740C492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33977" y="4293743"/>
            <a:ext cx="812800" cy="812800"/>
          </a:xfrm>
          <a:prstGeom prst="rect">
            <a:avLst/>
          </a:prstGeom>
        </p:spPr>
      </p:pic>
    </p:spTree>
    <p:extLst>
      <p:ext uri="{BB962C8B-B14F-4D97-AF65-F5344CB8AC3E}">
        <p14:creationId xmlns:p14="http://schemas.microsoft.com/office/powerpoint/2010/main" val="2166343969"/>
      </p:ext>
    </p:extLst>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 1">
            <a:hlinkClick r:id="" action="ppaction://media"/>
            <a:extLst>
              <a:ext uri="{FF2B5EF4-FFF2-40B4-BE49-F238E27FC236}">
                <a16:creationId xmlns:a16="http://schemas.microsoft.com/office/drawing/2014/main" id="{4082C775-FBBA-DA47-9863-0C4AE27FB7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
        <p:nvSpPr>
          <p:cNvPr id="13" name="矩形 47">
            <a:extLst>
              <a:ext uri="{FF2B5EF4-FFF2-40B4-BE49-F238E27FC236}">
                <a16:creationId xmlns:a16="http://schemas.microsoft.com/office/drawing/2014/main" id="{39C85BDE-1F0F-6D40-B9B5-8CE498685A92}"/>
              </a:ext>
            </a:extLst>
          </p:cNvPr>
          <p:cNvSpPr/>
          <p:nvPr/>
        </p:nvSpPr>
        <p:spPr>
          <a:xfrm>
            <a:off x="152400" y="1355578"/>
            <a:ext cx="5878722" cy="2616101"/>
          </a:xfrm>
          <a:prstGeom prst="rect">
            <a:avLst/>
          </a:prstGeom>
        </p:spPr>
        <p:txBody>
          <a:bodyPr wrap="square">
            <a:spAutoFit/>
          </a:bodyPr>
          <a:lstStyle/>
          <a:p>
            <a:pPr>
              <a:spcAft>
                <a:spcPts val="1200"/>
              </a:spcAft>
            </a:pPr>
            <a:r>
              <a:rPr lang="en-US" sz="2000" b="1" dirty="0">
                <a:ea typeface="Open Sans" pitchFamily="34" charset="0"/>
                <a:cs typeface="Open Sans" pitchFamily="34" charset="0"/>
              </a:rPr>
              <a:t>The Enterprise currently relies on manual efforts to process unstructured customer documents. </a:t>
            </a:r>
          </a:p>
          <a:p>
            <a:pPr>
              <a:spcAft>
                <a:spcPts val="1800"/>
              </a:spcAft>
            </a:pPr>
            <a:r>
              <a:rPr lang="en-US" sz="2800" b="1" dirty="0">
                <a:solidFill>
                  <a:schemeClr val="accent2"/>
                </a:solidFill>
                <a:latin typeface="Franklin Gothic Medium" panose="020B0603020102020204" pitchFamily="34" charset="0"/>
                <a:ea typeface="Open Sans" pitchFamily="34" charset="0"/>
                <a:cs typeface="Open Sans" pitchFamily="34" charset="0"/>
              </a:rPr>
              <a:t>84% </a:t>
            </a:r>
            <a:r>
              <a:rPr lang="en-US" sz="1600" dirty="0">
                <a:ea typeface="Open Sans" pitchFamily="34" charset="0"/>
                <a:cs typeface="Open Sans" pitchFamily="34" charset="0"/>
              </a:rPr>
              <a:t>of enterprise data is unstructured </a:t>
            </a:r>
          </a:p>
          <a:p>
            <a:pPr>
              <a:spcAft>
                <a:spcPts val="1800"/>
              </a:spcAft>
            </a:pPr>
            <a:r>
              <a:rPr lang="en-US" sz="2800" b="1" dirty="0">
                <a:solidFill>
                  <a:schemeClr val="accent2"/>
                </a:solidFill>
                <a:latin typeface="Franklin Gothic Medium" panose="020B0603020102020204" pitchFamily="34" charset="0"/>
                <a:ea typeface="Open Sans" pitchFamily="34" charset="0"/>
                <a:cs typeface="Open Sans" pitchFamily="34" charset="0"/>
              </a:rPr>
              <a:t>64M+ </a:t>
            </a:r>
            <a:r>
              <a:rPr lang="en-US" sz="1600" dirty="0" err="1">
                <a:ea typeface="Open Sans" pitchFamily="34" charset="0"/>
                <a:cs typeface="Open Sans" pitchFamily="34" charset="0"/>
              </a:rPr>
              <a:t>AmFam</a:t>
            </a:r>
            <a:r>
              <a:rPr lang="en-US" sz="1600" dirty="0">
                <a:ea typeface="Open Sans" pitchFamily="34" charset="0"/>
                <a:cs typeface="Open Sans" pitchFamily="34" charset="0"/>
              </a:rPr>
              <a:t> PDF docs; more within the enterprise</a:t>
            </a:r>
          </a:p>
          <a:p>
            <a:pPr>
              <a:spcAft>
                <a:spcPts val="1800"/>
              </a:spcAft>
            </a:pPr>
            <a:r>
              <a:rPr lang="en-US" sz="2800" b="1" dirty="0">
                <a:solidFill>
                  <a:schemeClr val="accent2"/>
                </a:solidFill>
                <a:latin typeface="Franklin Gothic Medium" panose="020B0603020102020204" pitchFamily="34" charset="0"/>
                <a:ea typeface="Open Sans" pitchFamily="34" charset="0"/>
                <a:cs typeface="Open Sans" pitchFamily="34" charset="0"/>
              </a:rPr>
              <a:t>~100 </a:t>
            </a:r>
            <a:r>
              <a:rPr lang="en-US" sz="1600" dirty="0">
                <a:ea typeface="Open Sans" pitchFamily="34" charset="0"/>
                <a:cs typeface="Open Sans" pitchFamily="34" charset="0"/>
              </a:rPr>
              <a:t>workflows to receive, retrieve &amp; process PDF documents</a:t>
            </a:r>
          </a:p>
        </p:txBody>
      </p:sp>
      <p:sp>
        <p:nvSpPr>
          <p:cNvPr id="15" name="矩形 47">
            <a:extLst>
              <a:ext uri="{FF2B5EF4-FFF2-40B4-BE49-F238E27FC236}">
                <a16:creationId xmlns:a16="http://schemas.microsoft.com/office/drawing/2014/main" id="{B6372FB7-D4A5-A541-A009-2B0D65E548FD}"/>
              </a:ext>
            </a:extLst>
          </p:cNvPr>
          <p:cNvSpPr/>
          <p:nvPr/>
        </p:nvSpPr>
        <p:spPr>
          <a:xfrm>
            <a:off x="212040" y="4022113"/>
            <a:ext cx="5252894" cy="1015663"/>
          </a:xfrm>
          <a:prstGeom prst="rect">
            <a:avLst/>
          </a:prstGeom>
        </p:spPr>
        <p:txBody>
          <a:bodyPr wrap="square">
            <a:spAutoFit/>
          </a:bodyPr>
          <a:lstStyle/>
          <a:p>
            <a:pPr>
              <a:spcAft>
                <a:spcPts val="1200"/>
              </a:spcAft>
            </a:pPr>
            <a:r>
              <a:rPr lang="en-US" sz="2000" b="1" dirty="0">
                <a:ea typeface="Open Sans" pitchFamily="34" charset="0"/>
                <a:cs typeface="Open Sans" pitchFamily="34" charset="0"/>
              </a:rPr>
              <a:t>Opportunity: Large scale savings by reducing document processing costs and building efficient machine learning models</a:t>
            </a:r>
          </a:p>
        </p:txBody>
      </p:sp>
      <p:sp>
        <p:nvSpPr>
          <p:cNvPr id="16" name="TextBox 15">
            <a:extLst>
              <a:ext uri="{FF2B5EF4-FFF2-40B4-BE49-F238E27FC236}">
                <a16:creationId xmlns:a16="http://schemas.microsoft.com/office/drawing/2014/main" id="{64B394E0-611F-AA4A-BB66-3C99D0ED7379}"/>
              </a:ext>
            </a:extLst>
          </p:cNvPr>
          <p:cNvSpPr txBox="1"/>
          <p:nvPr/>
        </p:nvSpPr>
        <p:spPr>
          <a:xfrm>
            <a:off x="7829869" y="2337281"/>
            <a:ext cx="1001120" cy="369332"/>
          </a:xfrm>
          <a:prstGeom prst="rect">
            <a:avLst/>
          </a:prstGeom>
          <a:noFill/>
        </p:spPr>
        <p:txBody>
          <a:bodyPr wrap="square" lIns="0" tIns="0" rIns="0" bIns="0" rtlCol="1">
            <a:spAutoFit/>
          </a:bodyPr>
          <a:lstStyle/>
          <a:p>
            <a:pPr algn="ctr" rtl="0">
              <a:spcAft>
                <a:spcPts val="1200"/>
              </a:spcAft>
            </a:pPr>
            <a:r>
              <a:rPr lang="en-US" sz="1200" b="1">
                <a:solidFill>
                  <a:schemeClr val="bg1"/>
                </a:solidFill>
                <a:ea typeface="Microsoft YaHei" panose="020B0503020204020204" pitchFamily="34" charset="-122"/>
                <a:cs typeface="Open Sans" pitchFamily="34" charset="0"/>
              </a:rPr>
              <a:t>Document Processing</a:t>
            </a:r>
          </a:p>
        </p:txBody>
      </p:sp>
      <p:sp>
        <p:nvSpPr>
          <p:cNvPr id="20" name="Arrow: Down 21">
            <a:extLst>
              <a:ext uri="{FF2B5EF4-FFF2-40B4-BE49-F238E27FC236}">
                <a16:creationId xmlns:a16="http://schemas.microsoft.com/office/drawing/2014/main" id="{826158DF-0CCF-904B-9BF6-352FCB5C38AD}"/>
              </a:ext>
            </a:extLst>
          </p:cNvPr>
          <p:cNvSpPr/>
          <p:nvPr/>
        </p:nvSpPr>
        <p:spPr>
          <a:xfrm>
            <a:off x="7211913" y="1897886"/>
            <a:ext cx="288238" cy="184472"/>
          </a:xfrm>
          <a:prstGeom prst="downArrow">
            <a:avLst/>
          </a:prstGeom>
          <a:solidFill>
            <a:schemeClr val="bg1"/>
          </a:solidFill>
          <a:ln>
            <a:solidFill>
              <a:schemeClr val="bg1"/>
            </a:solidFill>
          </a:ln>
        </p:spPr>
        <p:style>
          <a:lnRef idx="2">
            <a:scrgbClr r="0" g="0" b="0"/>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4" name="Text Placeholder 5">
            <a:extLst>
              <a:ext uri="{FF2B5EF4-FFF2-40B4-BE49-F238E27FC236}">
                <a16:creationId xmlns:a16="http://schemas.microsoft.com/office/drawing/2014/main" id="{6ECFA52A-311A-6F47-AB25-66232DA96D1D}"/>
              </a:ext>
            </a:extLst>
          </p:cNvPr>
          <p:cNvSpPr txBox="1">
            <a:spLocks/>
          </p:cNvSpPr>
          <p:nvPr/>
        </p:nvSpPr>
        <p:spPr>
          <a:xfrm>
            <a:off x="152400" y="799666"/>
            <a:ext cx="6414655" cy="6477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Enterprise Document Overview</a:t>
            </a:r>
          </a:p>
        </p:txBody>
      </p:sp>
      <p:pic>
        <p:nvPicPr>
          <p:cNvPr id="25" name="Picture 24" descr="Icon&#10;&#10;Description automatically generated">
            <a:extLst>
              <a:ext uri="{FF2B5EF4-FFF2-40B4-BE49-F238E27FC236}">
                <a16:creationId xmlns:a16="http://schemas.microsoft.com/office/drawing/2014/main" id="{BA7A38EE-AEDD-864C-9BDC-D489C1E6F21A}"/>
              </a:ext>
            </a:extLst>
          </p:cNvPr>
          <p:cNvPicPr>
            <a:picLocks noChangeAspect="1"/>
          </p:cNvPicPr>
          <p:nvPr/>
        </p:nvPicPr>
        <p:blipFill>
          <a:blip r:embed="rId8"/>
          <a:stretch>
            <a:fillRect/>
          </a:stretch>
        </p:blipFill>
        <p:spPr>
          <a:xfrm>
            <a:off x="7046516" y="2233469"/>
            <a:ext cx="609524" cy="609524"/>
          </a:xfrm>
          <a:prstGeom prst="rect">
            <a:avLst/>
          </a:prstGeom>
        </p:spPr>
      </p:pic>
      <p:pic>
        <p:nvPicPr>
          <p:cNvPr id="7" name="Picture 6">
            <a:extLst>
              <a:ext uri="{FF2B5EF4-FFF2-40B4-BE49-F238E27FC236}">
                <a16:creationId xmlns:a16="http://schemas.microsoft.com/office/drawing/2014/main" id="{5A47A93E-0B27-6B4A-848A-ED1A91223B3E}"/>
              </a:ext>
            </a:extLst>
          </p:cNvPr>
          <p:cNvPicPr>
            <a:picLocks noChangeAspect="1"/>
          </p:cNvPicPr>
          <p:nvPr/>
        </p:nvPicPr>
        <p:blipFill>
          <a:blip r:embed="rId9"/>
          <a:stretch>
            <a:fillRect/>
          </a:stretch>
        </p:blipFill>
        <p:spPr>
          <a:xfrm>
            <a:off x="5880100" y="683993"/>
            <a:ext cx="3263900" cy="4318000"/>
          </a:xfrm>
          <a:prstGeom prst="rect">
            <a:avLst/>
          </a:prstGeom>
        </p:spPr>
      </p:pic>
      <p:pic>
        <p:nvPicPr>
          <p:cNvPr id="3" name="Audio Recording Jul 27, 2021 at 11:08:28 AM" descr="Audio Recording Jul 27, 2021 at 11:08:28 AM">
            <a:hlinkClick r:id="" action="ppaction://media"/>
            <a:extLst>
              <a:ext uri="{FF2B5EF4-FFF2-40B4-BE49-F238E27FC236}">
                <a16:creationId xmlns:a16="http://schemas.microsoft.com/office/drawing/2014/main" id="{C7F4AEBF-0A39-B143-A9C9-FBC5A4DAAC2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181161" y="3971679"/>
            <a:ext cx="812800" cy="812800"/>
          </a:xfrm>
          <a:prstGeom prst="rect">
            <a:avLst/>
          </a:prstGeom>
        </p:spPr>
      </p:pic>
    </p:spTree>
    <p:extLst>
      <p:ext uri="{BB962C8B-B14F-4D97-AF65-F5344CB8AC3E}">
        <p14:creationId xmlns:p14="http://schemas.microsoft.com/office/powerpoint/2010/main" val="1122355711"/>
      </p:ext>
    </p:extLst>
  </p:cSld>
  <p:clrMapOvr>
    <a:masterClrMapping/>
  </p:clrMapOvr>
  <mc:AlternateContent xmlns:mc="http://schemas.openxmlformats.org/markup-compatibility/2006" xmlns:p14="http://schemas.microsoft.com/office/powerpoint/2010/main">
    <mc:Choice Requires="p14">
      <p:transition spd="slow" p14:dur="2000" advTm="61522"/>
    </mc:Choice>
    <mc:Fallback xmlns="">
      <p:transition spd="slow" advTm="61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audio>
              <p:cMediaNode vol="80000">
                <p:cTn id="8"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58">
            <a:extLst>
              <a:ext uri="{FF2B5EF4-FFF2-40B4-BE49-F238E27FC236}">
                <a16:creationId xmlns:a16="http://schemas.microsoft.com/office/drawing/2014/main" id="{C2B4A6E1-EC6B-5745-8B5C-FA551F4EC297}"/>
              </a:ext>
            </a:extLst>
          </p:cNvPr>
          <p:cNvSpPr/>
          <p:nvPr/>
        </p:nvSpPr>
        <p:spPr>
          <a:xfrm>
            <a:off x="2390526" y="735252"/>
            <a:ext cx="7891702" cy="270459"/>
          </a:xfrm>
          <a:prstGeom prst="rect">
            <a:avLst/>
          </a:prstGeom>
        </p:spPr>
        <p:txBody>
          <a:bodyPr wrap="square">
            <a:spAutoFit/>
          </a:bodyPr>
          <a:lstStyle/>
          <a:p>
            <a:pPr>
              <a:lnSpc>
                <a:spcPts val="1500"/>
              </a:lnSpc>
            </a:pPr>
            <a:endParaRPr lang="id-ID" altLang="zh-CN" sz="1000">
              <a:solidFill>
                <a:srgbClr val="3F3F3F"/>
              </a:solidFill>
              <a:ea typeface="Roboto" panose="02000000000000000000" pitchFamily="2" charset="0"/>
            </a:endParaRPr>
          </a:p>
        </p:txBody>
      </p:sp>
      <p:sp>
        <p:nvSpPr>
          <p:cNvPr id="18" name="Rectangle 17">
            <a:extLst>
              <a:ext uri="{FF2B5EF4-FFF2-40B4-BE49-F238E27FC236}">
                <a16:creationId xmlns:a16="http://schemas.microsoft.com/office/drawing/2014/main" id="{D6D31F42-980E-3343-B4A9-9B10B2646862}"/>
              </a:ext>
            </a:extLst>
          </p:cNvPr>
          <p:cNvSpPr/>
          <p:nvPr/>
        </p:nvSpPr>
        <p:spPr>
          <a:xfrm>
            <a:off x="437218" y="1253106"/>
            <a:ext cx="1115278" cy="1013726"/>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CBE7D4C-CCCC-384E-A3D3-BFE9F2EEBA9A}"/>
              </a:ext>
            </a:extLst>
          </p:cNvPr>
          <p:cNvSpPr txBox="1"/>
          <p:nvPr/>
        </p:nvSpPr>
        <p:spPr>
          <a:xfrm>
            <a:off x="420238" y="1259851"/>
            <a:ext cx="1186467" cy="461665"/>
          </a:xfrm>
          <a:prstGeom prst="rect">
            <a:avLst/>
          </a:prstGeom>
          <a:noFill/>
        </p:spPr>
        <p:txBody>
          <a:bodyPr wrap="square" rtlCol="0">
            <a:spAutoFit/>
          </a:bodyPr>
          <a:lstStyle/>
          <a:p>
            <a:pPr algn="ctr"/>
            <a:r>
              <a:rPr lang="en-US" sz="1200" b="1" dirty="0"/>
              <a:t>Unstructured Input(</a:t>
            </a:r>
            <a:r>
              <a:rPr lang="en-US" sz="1200" b="1" dirty="0" err="1"/>
              <a:t>eg</a:t>
            </a:r>
            <a:r>
              <a:rPr lang="en-US" sz="1200" b="1" dirty="0"/>
              <a:t>: pdf)</a:t>
            </a:r>
          </a:p>
        </p:txBody>
      </p:sp>
      <p:sp>
        <p:nvSpPr>
          <p:cNvPr id="20" name="Rectangle 19">
            <a:extLst>
              <a:ext uri="{FF2B5EF4-FFF2-40B4-BE49-F238E27FC236}">
                <a16:creationId xmlns:a16="http://schemas.microsoft.com/office/drawing/2014/main" id="{578D4229-FDC3-594C-9DD1-6F38513A690C}"/>
              </a:ext>
            </a:extLst>
          </p:cNvPr>
          <p:cNvSpPr/>
          <p:nvPr/>
        </p:nvSpPr>
        <p:spPr>
          <a:xfrm>
            <a:off x="1834976" y="1862889"/>
            <a:ext cx="1806735" cy="1189910"/>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256F724-BC78-6B4C-97F0-63A4C0C140B8}"/>
              </a:ext>
            </a:extLst>
          </p:cNvPr>
          <p:cNvGrpSpPr/>
          <p:nvPr/>
        </p:nvGrpSpPr>
        <p:grpSpPr>
          <a:xfrm>
            <a:off x="2179770" y="2058301"/>
            <a:ext cx="1217162" cy="1014482"/>
            <a:chOff x="2252194" y="2137847"/>
            <a:chExt cx="1217162" cy="1014482"/>
          </a:xfrm>
        </p:grpSpPr>
        <p:pic>
          <p:nvPicPr>
            <p:cNvPr id="22" name="Picture 21">
              <a:extLst>
                <a:ext uri="{FF2B5EF4-FFF2-40B4-BE49-F238E27FC236}">
                  <a16:creationId xmlns:a16="http://schemas.microsoft.com/office/drawing/2014/main" id="{7B5365E6-D0E2-1E49-9D94-8DCB0A28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759" y="2280850"/>
              <a:ext cx="601821" cy="601821"/>
            </a:xfrm>
            <a:prstGeom prst="rect">
              <a:avLst/>
            </a:prstGeom>
          </p:spPr>
        </p:pic>
        <p:sp>
          <p:nvSpPr>
            <p:cNvPr id="23" name="TextBox 22">
              <a:extLst>
                <a:ext uri="{FF2B5EF4-FFF2-40B4-BE49-F238E27FC236}">
                  <a16:creationId xmlns:a16="http://schemas.microsoft.com/office/drawing/2014/main" id="{D43BF28E-4EF9-E24E-A3EB-7AC9DFD08030}"/>
                </a:ext>
              </a:extLst>
            </p:cNvPr>
            <p:cNvSpPr txBox="1"/>
            <p:nvPr/>
          </p:nvSpPr>
          <p:spPr>
            <a:xfrm>
              <a:off x="2252194" y="2278119"/>
              <a:ext cx="338554" cy="736550"/>
            </a:xfrm>
            <a:prstGeom prst="rect">
              <a:avLst/>
            </a:prstGeom>
            <a:noFill/>
          </p:spPr>
          <p:txBody>
            <a:bodyPr vert="eaVert" wrap="square" rtlCol="0">
              <a:spAutoFit/>
            </a:bodyPr>
            <a:lstStyle/>
            <a:p>
              <a:pPr algn="ctr"/>
              <a:r>
                <a:rPr lang="en-US" sz="1000"/>
                <a:t>Extraction</a:t>
              </a:r>
              <a:endParaRPr lang="en-US" sz="1100"/>
            </a:p>
          </p:txBody>
        </p:sp>
        <p:sp>
          <p:nvSpPr>
            <p:cNvPr id="24" name="TextBox 23">
              <a:extLst>
                <a:ext uri="{FF2B5EF4-FFF2-40B4-BE49-F238E27FC236}">
                  <a16:creationId xmlns:a16="http://schemas.microsoft.com/office/drawing/2014/main" id="{666BE4A0-7000-E84E-84AD-00597F37DDC3}"/>
                </a:ext>
              </a:extLst>
            </p:cNvPr>
            <p:cNvSpPr txBox="1"/>
            <p:nvPr/>
          </p:nvSpPr>
          <p:spPr>
            <a:xfrm>
              <a:off x="3130802" y="2137847"/>
              <a:ext cx="338554" cy="963762"/>
            </a:xfrm>
            <a:prstGeom prst="rect">
              <a:avLst/>
            </a:prstGeom>
            <a:noFill/>
          </p:spPr>
          <p:txBody>
            <a:bodyPr vert="eaVert" wrap="square" rtlCol="0">
              <a:spAutoFit/>
            </a:bodyPr>
            <a:lstStyle/>
            <a:p>
              <a:pPr algn="ctr"/>
              <a:r>
                <a:rPr lang="en-US" sz="1000" dirty="0"/>
                <a:t>Transformation</a:t>
              </a:r>
              <a:endParaRPr lang="en-US" sz="1200" dirty="0"/>
            </a:p>
          </p:txBody>
        </p:sp>
        <p:sp>
          <p:nvSpPr>
            <p:cNvPr id="25" name="TextBox 24">
              <a:extLst>
                <a:ext uri="{FF2B5EF4-FFF2-40B4-BE49-F238E27FC236}">
                  <a16:creationId xmlns:a16="http://schemas.microsoft.com/office/drawing/2014/main" id="{CCDBD384-5878-974B-BD21-4CA39C50EE98}"/>
                </a:ext>
              </a:extLst>
            </p:cNvPr>
            <p:cNvSpPr txBox="1"/>
            <p:nvPr/>
          </p:nvSpPr>
          <p:spPr>
            <a:xfrm rot="16200000">
              <a:off x="2698760" y="2645974"/>
              <a:ext cx="338554" cy="674155"/>
            </a:xfrm>
            <a:prstGeom prst="rect">
              <a:avLst/>
            </a:prstGeom>
            <a:noFill/>
          </p:spPr>
          <p:txBody>
            <a:bodyPr vert="eaVert" wrap="square" rtlCol="0">
              <a:spAutoFit/>
            </a:bodyPr>
            <a:lstStyle/>
            <a:p>
              <a:pPr algn="ctr"/>
              <a:r>
                <a:rPr lang="en-US" sz="1000" dirty="0"/>
                <a:t>Enriching</a:t>
              </a:r>
              <a:endParaRPr lang="en-US" sz="1200" dirty="0"/>
            </a:p>
          </p:txBody>
        </p:sp>
      </p:grpSp>
      <p:cxnSp>
        <p:nvCxnSpPr>
          <p:cNvPr id="28" name="Connector: Elbow 25">
            <a:extLst>
              <a:ext uri="{FF2B5EF4-FFF2-40B4-BE49-F238E27FC236}">
                <a16:creationId xmlns:a16="http://schemas.microsoft.com/office/drawing/2014/main" id="{5ACEF1FD-3662-9440-87AA-193B122C83DF}"/>
              </a:ext>
            </a:extLst>
          </p:cNvPr>
          <p:cNvCxnSpPr>
            <a:cxnSpLocks/>
            <a:stCxn id="18" idx="2"/>
            <a:endCxn id="20" idx="1"/>
          </p:cNvCxnSpPr>
          <p:nvPr/>
        </p:nvCxnSpPr>
        <p:spPr>
          <a:xfrm rot="16200000" flipH="1">
            <a:off x="1319410" y="1942278"/>
            <a:ext cx="191012" cy="840119"/>
          </a:xfrm>
          <a:prstGeom prst="bentConnector2">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6E55396-6E21-B84C-B0A3-EA4456DA36F0}"/>
              </a:ext>
            </a:extLst>
          </p:cNvPr>
          <p:cNvSpPr txBox="1"/>
          <p:nvPr/>
        </p:nvSpPr>
        <p:spPr>
          <a:xfrm>
            <a:off x="2343853" y="1863079"/>
            <a:ext cx="1040350" cy="307777"/>
          </a:xfrm>
          <a:prstGeom prst="rect">
            <a:avLst/>
          </a:prstGeom>
          <a:noFill/>
        </p:spPr>
        <p:txBody>
          <a:bodyPr wrap="square" rtlCol="0">
            <a:spAutoFit/>
          </a:bodyPr>
          <a:lstStyle/>
          <a:p>
            <a:r>
              <a:rPr lang="en-US" sz="1400" b="1" dirty="0"/>
              <a:t>Processing</a:t>
            </a:r>
          </a:p>
        </p:txBody>
      </p:sp>
      <p:sp>
        <p:nvSpPr>
          <p:cNvPr id="31" name="Rectangle 30">
            <a:extLst>
              <a:ext uri="{FF2B5EF4-FFF2-40B4-BE49-F238E27FC236}">
                <a16:creationId xmlns:a16="http://schemas.microsoft.com/office/drawing/2014/main" id="{2788F2D5-6A75-2C4C-A2EE-A00F82E8DD3D}"/>
              </a:ext>
            </a:extLst>
          </p:cNvPr>
          <p:cNvSpPr/>
          <p:nvPr/>
        </p:nvSpPr>
        <p:spPr>
          <a:xfrm>
            <a:off x="3966289" y="945230"/>
            <a:ext cx="1040350" cy="1113071"/>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B61B285-9926-6B42-915D-2FB74E049E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866" y="1466713"/>
            <a:ext cx="499949" cy="499949"/>
          </a:xfrm>
          <a:prstGeom prst="rect">
            <a:avLst/>
          </a:prstGeom>
        </p:spPr>
      </p:pic>
      <p:sp>
        <p:nvSpPr>
          <p:cNvPr id="33" name="TextBox 32">
            <a:extLst>
              <a:ext uri="{FF2B5EF4-FFF2-40B4-BE49-F238E27FC236}">
                <a16:creationId xmlns:a16="http://schemas.microsoft.com/office/drawing/2014/main" id="{3A227FAE-A42F-7246-AA89-0B73AB0D1114}"/>
              </a:ext>
            </a:extLst>
          </p:cNvPr>
          <p:cNvSpPr txBox="1"/>
          <p:nvPr/>
        </p:nvSpPr>
        <p:spPr>
          <a:xfrm>
            <a:off x="3793638" y="945230"/>
            <a:ext cx="1410079" cy="523220"/>
          </a:xfrm>
          <a:prstGeom prst="rect">
            <a:avLst/>
          </a:prstGeom>
          <a:noFill/>
        </p:spPr>
        <p:txBody>
          <a:bodyPr wrap="square" rtlCol="0">
            <a:spAutoFit/>
          </a:bodyPr>
          <a:lstStyle/>
          <a:p>
            <a:pPr algn="ctr"/>
            <a:r>
              <a:rPr lang="en-US" sz="1400" b="1"/>
              <a:t>Structured Output</a:t>
            </a:r>
          </a:p>
        </p:txBody>
      </p:sp>
      <p:cxnSp>
        <p:nvCxnSpPr>
          <p:cNvPr id="34" name="Connector: Elbow 111">
            <a:extLst>
              <a:ext uri="{FF2B5EF4-FFF2-40B4-BE49-F238E27FC236}">
                <a16:creationId xmlns:a16="http://schemas.microsoft.com/office/drawing/2014/main" id="{F3CE63A8-4CDF-1D4B-AE0D-2E050AF4018C}"/>
              </a:ext>
            </a:extLst>
          </p:cNvPr>
          <p:cNvCxnSpPr>
            <a:cxnSpLocks/>
            <a:stCxn id="20" idx="0"/>
            <a:endCxn id="31" idx="1"/>
          </p:cNvCxnSpPr>
          <p:nvPr/>
        </p:nvCxnSpPr>
        <p:spPr>
          <a:xfrm rot="5400000" flipH="1" flipV="1">
            <a:off x="3171755" y="1068356"/>
            <a:ext cx="361123" cy="1227945"/>
          </a:xfrm>
          <a:prstGeom prst="bentConnector2">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FD4CF2DC-0D73-3A4D-A942-F534B20FDE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9130" y="2563026"/>
            <a:ext cx="642318" cy="642318"/>
          </a:xfrm>
          <a:prstGeom prst="rect">
            <a:avLst/>
          </a:prstGeom>
        </p:spPr>
      </p:pic>
      <p:sp>
        <p:nvSpPr>
          <p:cNvPr id="36" name="Rectangle 35">
            <a:extLst>
              <a:ext uri="{FF2B5EF4-FFF2-40B4-BE49-F238E27FC236}">
                <a16:creationId xmlns:a16="http://schemas.microsoft.com/office/drawing/2014/main" id="{93055A87-2D13-AA49-ACC7-1AF6EB90AF22}"/>
              </a:ext>
            </a:extLst>
          </p:cNvPr>
          <p:cNvSpPr/>
          <p:nvPr/>
        </p:nvSpPr>
        <p:spPr>
          <a:xfrm>
            <a:off x="4825662" y="2261077"/>
            <a:ext cx="1011109" cy="1027655"/>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7C2B94C-BD88-5142-9A53-A3B41F5743DA}"/>
              </a:ext>
            </a:extLst>
          </p:cNvPr>
          <p:cNvSpPr txBox="1"/>
          <p:nvPr/>
        </p:nvSpPr>
        <p:spPr>
          <a:xfrm>
            <a:off x="4825662" y="2270115"/>
            <a:ext cx="1011109" cy="307777"/>
          </a:xfrm>
          <a:prstGeom prst="rect">
            <a:avLst/>
          </a:prstGeom>
          <a:noFill/>
        </p:spPr>
        <p:txBody>
          <a:bodyPr wrap="square" rtlCol="0">
            <a:spAutoFit/>
          </a:bodyPr>
          <a:lstStyle/>
          <a:p>
            <a:pPr algn="ctr"/>
            <a:r>
              <a:rPr lang="en-US" sz="1400" b="1" dirty="0"/>
              <a:t>ML Models</a:t>
            </a:r>
          </a:p>
        </p:txBody>
      </p:sp>
      <p:cxnSp>
        <p:nvCxnSpPr>
          <p:cNvPr id="38" name="Connector: Elbow 115">
            <a:extLst>
              <a:ext uri="{FF2B5EF4-FFF2-40B4-BE49-F238E27FC236}">
                <a16:creationId xmlns:a16="http://schemas.microsoft.com/office/drawing/2014/main" id="{DF34B513-4D13-C549-B527-44619102734E}"/>
              </a:ext>
            </a:extLst>
          </p:cNvPr>
          <p:cNvCxnSpPr>
            <a:cxnSpLocks/>
            <a:stCxn id="31" idx="3"/>
            <a:endCxn id="37" idx="0"/>
          </p:cNvCxnSpPr>
          <p:nvPr/>
        </p:nvCxnSpPr>
        <p:spPr>
          <a:xfrm>
            <a:off x="5006639" y="1501766"/>
            <a:ext cx="324578" cy="768349"/>
          </a:xfrm>
          <a:prstGeom prst="bentConnector2">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6AC31421-0A80-1346-9BA1-D50B839E546F}"/>
              </a:ext>
            </a:extLst>
          </p:cNvPr>
          <p:cNvSpPr/>
          <p:nvPr/>
        </p:nvSpPr>
        <p:spPr>
          <a:xfrm>
            <a:off x="6165372" y="1038006"/>
            <a:ext cx="1078992" cy="521208"/>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37C0A89-CD5D-844E-B3BD-5399538A5F3B}"/>
              </a:ext>
            </a:extLst>
          </p:cNvPr>
          <p:cNvSpPr txBox="1"/>
          <p:nvPr/>
        </p:nvSpPr>
        <p:spPr>
          <a:xfrm>
            <a:off x="6173272" y="1038006"/>
            <a:ext cx="1078111" cy="523220"/>
          </a:xfrm>
          <a:prstGeom prst="rect">
            <a:avLst/>
          </a:prstGeom>
          <a:noFill/>
        </p:spPr>
        <p:txBody>
          <a:bodyPr wrap="square" rtlCol="0">
            <a:spAutoFit/>
          </a:bodyPr>
          <a:lstStyle/>
          <a:p>
            <a:pPr algn="ctr"/>
            <a:r>
              <a:rPr lang="en-US" sz="1400" b="1"/>
              <a:t>Claims Center</a:t>
            </a:r>
          </a:p>
        </p:txBody>
      </p:sp>
      <p:sp>
        <p:nvSpPr>
          <p:cNvPr id="41" name="TextBox 40">
            <a:extLst>
              <a:ext uri="{FF2B5EF4-FFF2-40B4-BE49-F238E27FC236}">
                <a16:creationId xmlns:a16="http://schemas.microsoft.com/office/drawing/2014/main" id="{27E30F03-B32E-4F48-A1E8-0837B3BC375A}"/>
              </a:ext>
            </a:extLst>
          </p:cNvPr>
          <p:cNvSpPr txBox="1"/>
          <p:nvPr/>
        </p:nvSpPr>
        <p:spPr>
          <a:xfrm>
            <a:off x="6102473" y="1649107"/>
            <a:ext cx="1206551" cy="523220"/>
          </a:xfrm>
          <a:prstGeom prst="rect">
            <a:avLst/>
          </a:prstGeom>
          <a:noFill/>
        </p:spPr>
        <p:txBody>
          <a:bodyPr wrap="square" rtlCol="0">
            <a:spAutoFit/>
          </a:bodyPr>
          <a:lstStyle/>
          <a:p>
            <a:pPr algn="ctr"/>
            <a:r>
              <a:rPr lang="en-US" sz="1400" b="1"/>
              <a:t>Content Management</a:t>
            </a:r>
          </a:p>
        </p:txBody>
      </p:sp>
      <p:sp>
        <p:nvSpPr>
          <p:cNvPr id="42" name="Rectangle 41">
            <a:extLst>
              <a:ext uri="{FF2B5EF4-FFF2-40B4-BE49-F238E27FC236}">
                <a16:creationId xmlns:a16="http://schemas.microsoft.com/office/drawing/2014/main" id="{67A531D8-F6F7-1649-AB21-6945E39FD68B}"/>
              </a:ext>
            </a:extLst>
          </p:cNvPr>
          <p:cNvSpPr/>
          <p:nvPr/>
        </p:nvSpPr>
        <p:spPr>
          <a:xfrm>
            <a:off x="6168289" y="1666828"/>
            <a:ext cx="1078111" cy="523220"/>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7BE248E-8AB1-BE4B-BE43-C7A0D9C3EACA}"/>
              </a:ext>
            </a:extLst>
          </p:cNvPr>
          <p:cNvSpPr/>
          <p:nvPr/>
        </p:nvSpPr>
        <p:spPr>
          <a:xfrm>
            <a:off x="6168289" y="2320202"/>
            <a:ext cx="1078992" cy="523220"/>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5B26EA-29EC-B049-9DE9-5AF39659EEC4}"/>
              </a:ext>
            </a:extLst>
          </p:cNvPr>
          <p:cNvSpPr txBox="1"/>
          <p:nvPr/>
        </p:nvSpPr>
        <p:spPr>
          <a:xfrm>
            <a:off x="6149753" y="2321289"/>
            <a:ext cx="1154519" cy="523220"/>
          </a:xfrm>
          <a:prstGeom prst="rect">
            <a:avLst/>
          </a:prstGeom>
          <a:noFill/>
        </p:spPr>
        <p:txBody>
          <a:bodyPr wrap="square" rtlCol="0">
            <a:spAutoFit/>
          </a:bodyPr>
          <a:lstStyle/>
          <a:p>
            <a:pPr algn="ctr"/>
            <a:r>
              <a:rPr lang="en-US" sz="1400" b="1"/>
              <a:t>Downstream Workflows</a:t>
            </a:r>
          </a:p>
        </p:txBody>
      </p:sp>
      <p:sp>
        <p:nvSpPr>
          <p:cNvPr id="45" name="Text Placeholder 5">
            <a:extLst>
              <a:ext uri="{FF2B5EF4-FFF2-40B4-BE49-F238E27FC236}">
                <a16:creationId xmlns:a16="http://schemas.microsoft.com/office/drawing/2014/main" id="{7F953A2E-6EF3-4148-AD0A-0BF64B33B844}"/>
              </a:ext>
            </a:extLst>
          </p:cNvPr>
          <p:cNvSpPr txBox="1">
            <a:spLocks/>
          </p:cNvSpPr>
          <p:nvPr/>
        </p:nvSpPr>
        <p:spPr>
          <a:xfrm>
            <a:off x="1606705" y="219502"/>
            <a:ext cx="6723835" cy="6477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a:latin typeface="Franklin Gothic Medium" panose="020B0603020102020204" pitchFamily="34" charset="0"/>
              </a:rPr>
              <a:t>Current Enterprise Document Processing</a:t>
            </a:r>
          </a:p>
        </p:txBody>
      </p:sp>
      <p:cxnSp>
        <p:nvCxnSpPr>
          <p:cNvPr id="46" name="Connector: Elbow 67">
            <a:extLst>
              <a:ext uri="{FF2B5EF4-FFF2-40B4-BE49-F238E27FC236}">
                <a16:creationId xmlns:a16="http://schemas.microsoft.com/office/drawing/2014/main" id="{F1CDE99B-BE3C-1E4A-92F6-628540004C03}"/>
              </a:ext>
            </a:extLst>
          </p:cNvPr>
          <p:cNvCxnSpPr>
            <a:cxnSpLocks/>
            <a:stCxn id="36" idx="3"/>
            <a:endCxn id="40" idx="1"/>
          </p:cNvCxnSpPr>
          <p:nvPr/>
        </p:nvCxnSpPr>
        <p:spPr>
          <a:xfrm flipV="1">
            <a:off x="5836771" y="1299616"/>
            <a:ext cx="336501" cy="1475289"/>
          </a:xfrm>
          <a:prstGeom prst="bentConnector3">
            <a:avLst>
              <a:gd name="adj1" fmla="val 50000"/>
            </a:avLst>
          </a:prstGeom>
          <a:ln>
            <a:solidFill>
              <a:schemeClr val="accent5"/>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Connector: Elbow 71">
            <a:extLst>
              <a:ext uri="{FF2B5EF4-FFF2-40B4-BE49-F238E27FC236}">
                <a16:creationId xmlns:a16="http://schemas.microsoft.com/office/drawing/2014/main" id="{35B7B40E-9B98-9A4C-B99E-BA30CCCA06DE}"/>
              </a:ext>
            </a:extLst>
          </p:cNvPr>
          <p:cNvCxnSpPr>
            <a:cxnSpLocks/>
            <a:stCxn id="36" idx="3"/>
            <a:endCxn id="42" idx="1"/>
          </p:cNvCxnSpPr>
          <p:nvPr/>
        </p:nvCxnSpPr>
        <p:spPr>
          <a:xfrm flipV="1">
            <a:off x="5836771" y="1928438"/>
            <a:ext cx="331518" cy="846467"/>
          </a:xfrm>
          <a:prstGeom prst="bentConnector3">
            <a:avLst>
              <a:gd name="adj1" fmla="val 50000"/>
            </a:avLst>
          </a:prstGeom>
          <a:ln>
            <a:solidFill>
              <a:schemeClr val="accent5"/>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Connector: Elbow 74">
            <a:extLst>
              <a:ext uri="{FF2B5EF4-FFF2-40B4-BE49-F238E27FC236}">
                <a16:creationId xmlns:a16="http://schemas.microsoft.com/office/drawing/2014/main" id="{B0482CD5-CF9E-B74B-983D-A5017C21E014}"/>
              </a:ext>
            </a:extLst>
          </p:cNvPr>
          <p:cNvCxnSpPr>
            <a:cxnSpLocks/>
            <a:stCxn id="36" idx="3"/>
            <a:endCxn id="44" idx="1"/>
          </p:cNvCxnSpPr>
          <p:nvPr/>
        </p:nvCxnSpPr>
        <p:spPr>
          <a:xfrm flipV="1">
            <a:off x="5836771" y="2582899"/>
            <a:ext cx="312982" cy="192006"/>
          </a:xfrm>
          <a:prstGeom prst="bentConnector3">
            <a:avLst>
              <a:gd name="adj1" fmla="val 53804"/>
            </a:avLst>
          </a:prstGeom>
          <a:ln>
            <a:solidFill>
              <a:schemeClr val="accent5"/>
            </a:solidFill>
            <a:prstDash val="sysDash"/>
          </a:ln>
          <a:effectLst/>
        </p:spPr>
        <p:style>
          <a:lnRef idx="2">
            <a:schemeClr val="accent1"/>
          </a:lnRef>
          <a:fillRef idx="0">
            <a:schemeClr val="accent1"/>
          </a:fillRef>
          <a:effectRef idx="1">
            <a:schemeClr val="accent1"/>
          </a:effectRef>
          <a:fontRef idx="minor">
            <a:schemeClr val="tx1"/>
          </a:fontRef>
        </p:style>
      </p:cxnSp>
      <p:pic>
        <p:nvPicPr>
          <p:cNvPr id="49" name="Picture 48" descr="A picture containing clock&#10;&#10;Description automatically generated">
            <a:extLst>
              <a:ext uri="{FF2B5EF4-FFF2-40B4-BE49-F238E27FC236}">
                <a16:creationId xmlns:a16="http://schemas.microsoft.com/office/drawing/2014/main" id="{DE9A4AB3-AF72-BB40-89E5-ECEB13569417}"/>
              </a:ext>
            </a:extLst>
          </p:cNvPr>
          <p:cNvPicPr>
            <a:picLocks noChangeAspect="1"/>
          </p:cNvPicPr>
          <p:nvPr/>
        </p:nvPicPr>
        <p:blipFill>
          <a:blip r:embed="rId8"/>
          <a:stretch>
            <a:fillRect/>
          </a:stretch>
        </p:blipFill>
        <p:spPr>
          <a:xfrm>
            <a:off x="653599" y="1574018"/>
            <a:ext cx="654591" cy="654591"/>
          </a:xfrm>
          <a:prstGeom prst="rect">
            <a:avLst/>
          </a:prstGeom>
        </p:spPr>
      </p:pic>
      <p:sp>
        <p:nvSpPr>
          <p:cNvPr id="51" name="Rectangle 50">
            <a:extLst>
              <a:ext uri="{FF2B5EF4-FFF2-40B4-BE49-F238E27FC236}">
                <a16:creationId xmlns:a16="http://schemas.microsoft.com/office/drawing/2014/main" id="{B35F6AA4-E49C-5D42-AFE5-AFF5E67E2ECF}"/>
              </a:ext>
            </a:extLst>
          </p:cNvPr>
          <p:cNvSpPr/>
          <p:nvPr/>
        </p:nvSpPr>
        <p:spPr>
          <a:xfrm>
            <a:off x="0" y="3451215"/>
            <a:ext cx="9144000" cy="988870"/>
          </a:xfrm>
          <a:prstGeom prst="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2D03B17-F157-DB41-B3EC-0207EF4933FB}"/>
              </a:ext>
            </a:extLst>
          </p:cNvPr>
          <p:cNvSpPr/>
          <p:nvPr/>
        </p:nvSpPr>
        <p:spPr>
          <a:xfrm>
            <a:off x="1549232" y="3577179"/>
            <a:ext cx="1396792" cy="747463"/>
          </a:xfrm>
          <a:prstGeom prst="rect">
            <a:avLst/>
          </a:prstGeom>
          <a:solidFill>
            <a:schemeClr val="accent5">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a:ea typeface="Open Sans" pitchFamily="34" charset="0"/>
                <a:cs typeface="Open Sans" pitchFamily="34" charset="0"/>
              </a:rPr>
              <a:t>Manual, expensive,          not scalable</a:t>
            </a:r>
            <a:r>
              <a:rPr lang="en-US" sz="1100" b="1">
                <a:ea typeface="Open Sans" pitchFamily="34" charset="0"/>
                <a:cs typeface="Open Sans" pitchFamily="34" charset="0"/>
              </a:rPr>
              <a:t> </a:t>
            </a:r>
          </a:p>
        </p:txBody>
      </p:sp>
      <p:sp>
        <p:nvSpPr>
          <p:cNvPr id="53" name="Rectangle 52">
            <a:extLst>
              <a:ext uri="{FF2B5EF4-FFF2-40B4-BE49-F238E27FC236}">
                <a16:creationId xmlns:a16="http://schemas.microsoft.com/office/drawing/2014/main" id="{62BE99B6-780F-4E46-A340-DD4F16EB348B}"/>
              </a:ext>
            </a:extLst>
          </p:cNvPr>
          <p:cNvSpPr/>
          <p:nvPr/>
        </p:nvSpPr>
        <p:spPr>
          <a:xfrm>
            <a:off x="3068345" y="3577179"/>
            <a:ext cx="1396792" cy="751115"/>
          </a:xfrm>
          <a:prstGeom prst="rect">
            <a:avLst/>
          </a:prstGeom>
          <a:solidFill>
            <a:schemeClr val="accent5">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ea typeface="Open Sans" pitchFamily="34" charset="0"/>
                <a:cs typeface="Open Sans" pitchFamily="34" charset="0"/>
              </a:rPr>
              <a:t>Highly Time consuming for training</a:t>
            </a:r>
          </a:p>
        </p:txBody>
      </p:sp>
      <p:sp>
        <p:nvSpPr>
          <p:cNvPr id="54" name="Rectangle 53">
            <a:extLst>
              <a:ext uri="{FF2B5EF4-FFF2-40B4-BE49-F238E27FC236}">
                <a16:creationId xmlns:a16="http://schemas.microsoft.com/office/drawing/2014/main" id="{60DAEF5D-1B00-E14F-B60D-7F7ABE549B4D}"/>
              </a:ext>
            </a:extLst>
          </p:cNvPr>
          <p:cNvSpPr/>
          <p:nvPr/>
        </p:nvSpPr>
        <p:spPr>
          <a:xfrm>
            <a:off x="6086203" y="3577179"/>
            <a:ext cx="1396792" cy="743044"/>
          </a:xfrm>
          <a:prstGeom prst="rect">
            <a:avLst/>
          </a:prstGeom>
          <a:solidFill>
            <a:schemeClr val="accent5">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ea typeface="Open Sans" pitchFamily="34" charset="0"/>
                <a:cs typeface="Open Sans" pitchFamily="34" charset="0"/>
              </a:rPr>
              <a:t>Highly customized workflows</a:t>
            </a:r>
          </a:p>
        </p:txBody>
      </p:sp>
      <p:sp>
        <p:nvSpPr>
          <p:cNvPr id="55" name="Rectangle 54">
            <a:extLst>
              <a:ext uri="{FF2B5EF4-FFF2-40B4-BE49-F238E27FC236}">
                <a16:creationId xmlns:a16="http://schemas.microsoft.com/office/drawing/2014/main" id="{452C7071-99D6-F444-B69E-1B8F4D61EBF5}"/>
              </a:ext>
            </a:extLst>
          </p:cNvPr>
          <p:cNvSpPr/>
          <p:nvPr/>
        </p:nvSpPr>
        <p:spPr>
          <a:xfrm>
            <a:off x="4572000" y="3577179"/>
            <a:ext cx="1396792" cy="743044"/>
          </a:xfrm>
          <a:prstGeom prst="rect">
            <a:avLst/>
          </a:prstGeom>
          <a:solidFill>
            <a:schemeClr val="accent5">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ea typeface="Open Sans" pitchFamily="34" charset="0"/>
                <a:cs typeface="Open Sans" pitchFamily="34" charset="0"/>
              </a:rPr>
              <a:t>Repeatedly Training same Information </a:t>
            </a:r>
          </a:p>
        </p:txBody>
      </p:sp>
      <p:sp>
        <p:nvSpPr>
          <p:cNvPr id="56" name="TextBox 55">
            <a:extLst>
              <a:ext uri="{FF2B5EF4-FFF2-40B4-BE49-F238E27FC236}">
                <a16:creationId xmlns:a16="http://schemas.microsoft.com/office/drawing/2014/main" id="{E9F7196D-A0E5-1042-B823-3B921E9B7213}"/>
              </a:ext>
            </a:extLst>
          </p:cNvPr>
          <p:cNvSpPr txBox="1"/>
          <p:nvPr/>
        </p:nvSpPr>
        <p:spPr>
          <a:xfrm>
            <a:off x="80358" y="3434793"/>
            <a:ext cx="1362011" cy="954107"/>
          </a:xfrm>
          <a:prstGeom prst="rect">
            <a:avLst/>
          </a:prstGeom>
          <a:noFill/>
        </p:spPr>
        <p:txBody>
          <a:bodyPr wrap="square" rtlCol="0">
            <a:spAutoFit/>
          </a:bodyPr>
          <a:lstStyle/>
          <a:p>
            <a:pPr algn="ctr"/>
            <a:r>
              <a:rPr lang="en-US" sz="2800" dirty="0">
                <a:latin typeface="Franklin Gothic Medium" panose="020B0603020102020204" pitchFamily="34" charset="0"/>
              </a:rPr>
              <a:t>Pain Points</a:t>
            </a:r>
          </a:p>
        </p:txBody>
      </p:sp>
      <p:sp>
        <p:nvSpPr>
          <p:cNvPr id="63" name="Rectangle 62">
            <a:extLst>
              <a:ext uri="{FF2B5EF4-FFF2-40B4-BE49-F238E27FC236}">
                <a16:creationId xmlns:a16="http://schemas.microsoft.com/office/drawing/2014/main" id="{8F74F984-307F-5E41-B7F1-27C57F003723}"/>
              </a:ext>
            </a:extLst>
          </p:cNvPr>
          <p:cNvSpPr/>
          <p:nvPr/>
        </p:nvSpPr>
        <p:spPr>
          <a:xfrm>
            <a:off x="7604444" y="3581598"/>
            <a:ext cx="1396792" cy="743044"/>
          </a:xfrm>
          <a:prstGeom prst="rect">
            <a:avLst/>
          </a:prstGeom>
          <a:solidFill>
            <a:schemeClr val="accent5">
              <a:alpha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ea typeface="Open Sans" pitchFamily="34" charset="0"/>
                <a:cs typeface="Open Sans" pitchFamily="34" charset="0"/>
              </a:rPr>
              <a:t>Resource constraints for complex tasks</a:t>
            </a:r>
            <a:endParaRPr lang="en-US" sz="1100" b="1" dirty="0">
              <a:ea typeface="Open Sans" pitchFamily="34" charset="0"/>
              <a:cs typeface="Open Sans" pitchFamily="34" charset="0"/>
            </a:endParaRPr>
          </a:p>
        </p:txBody>
      </p:sp>
      <p:pic>
        <p:nvPicPr>
          <p:cNvPr id="6" name="Audio Recording Jul 27, 2021 at 11:11:09 AM" descr="Audio Recording Jul 27, 2021 at 11:11:09 AM">
            <a:hlinkClick r:id="" action="ppaction://media"/>
            <a:extLst>
              <a:ext uri="{FF2B5EF4-FFF2-40B4-BE49-F238E27FC236}">
                <a16:creationId xmlns:a16="http://schemas.microsoft.com/office/drawing/2014/main" id="{1D149A87-A318-B748-BE8F-0D8BB652FDC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896440" y="4385353"/>
            <a:ext cx="812800" cy="812800"/>
          </a:xfrm>
          <a:prstGeom prst="rect">
            <a:avLst/>
          </a:prstGeom>
        </p:spPr>
      </p:pic>
    </p:spTree>
    <p:extLst>
      <p:ext uri="{BB962C8B-B14F-4D97-AF65-F5344CB8AC3E}">
        <p14:creationId xmlns:p14="http://schemas.microsoft.com/office/powerpoint/2010/main" val="722134679"/>
      </p:ext>
    </p:extLst>
  </p:cSld>
  <p:clrMapOvr>
    <a:masterClrMapping/>
  </p:clrMapOvr>
  <mc:AlternateContent xmlns:mc="http://schemas.openxmlformats.org/markup-compatibility/2006" xmlns:p14="http://schemas.microsoft.com/office/powerpoint/2010/main">
    <mc:Choice Requires="p14">
      <p:transition spd="slow" p14:dur="2000" advTm="15298"/>
    </mc:Choice>
    <mc:Fallback xmlns="">
      <p:transition spd="slow" advTm="15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par>
                          <p:cTn id="14" fill="hold">
                            <p:stCondLst>
                              <p:cond delay="1000"/>
                            </p:stCondLst>
                            <p:childTnLst>
                              <p:par>
                                <p:cTn id="15" presetID="10" presetClass="entr" presetSubtype="0" fill="hold" nodeType="after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5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par>
                          <p:cTn id="27" fill="hold">
                            <p:stCondLst>
                              <p:cond delay="2000"/>
                            </p:stCondLst>
                            <p:childTnLst>
                              <p:par>
                                <p:cTn id="28" presetID="10" presetClass="entr" presetSubtype="0" fill="hold" nodeType="after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5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3000"/>
                            </p:stCondLst>
                            <p:childTnLst>
                              <p:par>
                                <p:cTn id="41" presetID="10" presetClass="entr" presetSubtype="0" fill="hold" nodeType="after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5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4000"/>
                            </p:stCondLst>
                            <p:childTnLst>
                              <p:par>
                                <p:cTn id="54" presetID="10" presetClass="entr" presetSubtype="0" fill="hold" grpId="0" nodeType="afterEffect">
                                  <p:stCondLst>
                                    <p:cond delay="50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nodeType="withEffect">
                                  <p:stCondLst>
                                    <p:cond delay="50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5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nodeType="withEffect">
                                  <p:stCondLst>
                                    <p:cond delay="50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par>
                          <p:cTn id="81" fill="hold">
                            <p:stCondLst>
                              <p:cond delay="5000"/>
                            </p:stCondLst>
                            <p:childTnLst>
                              <p:par>
                                <p:cTn id="82" presetID="2" presetClass="entr" presetSubtype="4" fill="hold" grpId="0" nodeType="afterEffect">
                                  <p:stCondLst>
                                    <p:cond delay="1000"/>
                                  </p:stCondLst>
                                  <p:childTnLst>
                                    <p:set>
                                      <p:cBhvr>
                                        <p:cTn id="83" dur="1" fill="hold">
                                          <p:stCondLst>
                                            <p:cond delay="0"/>
                                          </p:stCondLst>
                                        </p:cTn>
                                        <p:tgtEl>
                                          <p:spTgt spid="51"/>
                                        </p:tgtEl>
                                        <p:attrNameLst>
                                          <p:attrName>style.visibility</p:attrName>
                                        </p:attrNameLst>
                                      </p:cBhvr>
                                      <p:to>
                                        <p:strVal val="visible"/>
                                      </p:to>
                                    </p:set>
                                    <p:anim calcmode="lin" valueType="num">
                                      <p:cBhvr additive="base">
                                        <p:cTn id="84" dur="1000" fill="hold"/>
                                        <p:tgtEl>
                                          <p:spTgt spid="51"/>
                                        </p:tgtEl>
                                        <p:attrNameLst>
                                          <p:attrName>ppt_x</p:attrName>
                                        </p:attrNameLst>
                                      </p:cBhvr>
                                      <p:tavLst>
                                        <p:tav tm="0">
                                          <p:val>
                                            <p:strVal val="#ppt_x"/>
                                          </p:val>
                                        </p:tav>
                                        <p:tav tm="100000">
                                          <p:val>
                                            <p:strVal val="#ppt_x"/>
                                          </p:val>
                                        </p:tav>
                                      </p:tavLst>
                                    </p:anim>
                                    <p:anim calcmode="lin" valueType="num">
                                      <p:cBhvr additive="base">
                                        <p:cTn id="85" dur="1000" fill="hold"/>
                                        <p:tgtEl>
                                          <p:spTgt spid="51"/>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100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1000" fill="hold"/>
                                        <p:tgtEl>
                                          <p:spTgt spid="52"/>
                                        </p:tgtEl>
                                        <p:attrNameLst>
                                          <p:attrName>ppt_x</p:attrName>
                                        </p:attrNameLst>
                                      </p:cBhvr>
                                      <p:tavLst>
                                        <p:tav tm="0">
                                          <p:val>
                                            <p:strVal val="#ppt_x"/>
                                          </p:val>
                                        </p:tav>
                                        <p:tav tm="100000">
                                          <p:val>
                                            <p:strVal val="#ppt_x"/>
                                          </p:val>
                                        </p:tav>
                                      </p:tavLst>
                                    </p:anim>
                                    <p:anim calcmode="lin" valueType="num">
                                      <p:cBhvr additive="base">
                                        <p:cTn id="89" dur="1000" fill="hold"/>
                                        <p:tgtEl>
                                          <p:spTgt spid="52"/>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100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1000" fill="hold"/>
                                        <p:tgtEl>
                                          <p:spTgt spid="53"/>
                                        </p:tgtEl>
                                        <p:attrNameLst>
                                          <p:attrName>ppt_x</p:attrName>
                                        </p:attrNameLst>
                                      </p:cBhvr>
                                      <p:tavLst>
                                        <p:tav tm="0">
                                          <p:val>
                                            <p:strVal val="#ppt_x"/>
                                          </p:val>
                                        </p:tav>
                                        <p:tav tm="100000">
                                          <p:val>
                                            <p:strVal val="#ppt_x"/>
                                          </p:val>
                                        </p:tav>
                                      </p:tavLst>
                                    </p:anim>
                                    <p:anim calcmode="lin" valueType="num">
                                      <p:cBhvr additive="base">
                                        <p:cTn id="93" dur="1000" fill="hold"/>
                                        <p:tgtEl>
                                          <p:spTgt spid="5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1000"/>
                                  </p:stCondLst>
                                  <p:childTnLst>
                                    <p:set>
                                      <p:cBhvr>
                                        <p:cTn id="95" dur="1" fill="hold">
                                          <p:stCondLst>
                                            <p:cond delay="0"/>
                                          </p:stCondLst>
                                        </p:cTn>
                                        <p:tgtEl>
                                          <p:spTgt spid="54"/>
                                        </p:tgtEl>
                                        <p:attrNameLst>
                                          <p:attrName>style.visibility</p:attrName>
                                        </p:attrNameLst>
                                      </p:cBhvr>
                                      <p:to>
                                        <p:strVal val="visible"/>
                                      </p:to>
                                    </p:set>
                                    <p:anim calcmode="lin" valueType="num">
                                      <p:cBhvr additive="base">
                                        <p:cTn id="96" dur="1000" fill="hold"/>
                                        <p:tgtEl>
                                          <p:spTgt spid="54"/>
                                        </p:tgtEl>
                                        <p:attrNameLst>
                                          <p:attrName>ppt_x</p:attrName>
                                        </p:attrNameLst>
                                      </p:cBhvr>
                                      <p:tavLst>
                                        <p:tav tm="0">
                                          <p:val>
                                            <p:strVal val="#ppt_x"/>
                                          </p:val>
                                        </p:tav>
                                        <p:tav tm="100000">
                                          <p:val>
                                            <p:strVal val="#ppt_x"/>
                                          </p:val>
                                        </p:tav>
                                      </p:tavLst>
                                    </p:anim>
                                    <p:anim calcmode="lin" valueType="num">
                                      <p:cBhvr additive="base">
                                        <p:cTn id="97" dur="1000" fill="hold"/>
                                        <p:tgtEl>
                                          <p:spTgt spid="54"/>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1000"/>
                                  </p:stCondLst>
                                  <p:childTnLst>
                                    <p:set>
                                      <p:cBhvr>
                                        <p:cTn id="99" dur="1" fill="hold">
                                          <p:stCondLst>
                                            <p:cond delay="0"/>
                                          </p:stCondLst>
                                        </p:cTn>
                                        <p:tgtEl>
                                          <p:spTgt spid="55"/>
                                        </p:tgtEl>
                                        <p:attrNameLst>
                                          <p:attrName>style.visibility</p:attrName>
                                        </p:attrNameLst>
                                      </p:cBhvr>
                                      <p:to>
                                        <p:strVal val="visible"/>
                                      </p:to>
                                    </p:set>
                                    <p:anim calcmode="lin" valueType="num">
                                      <p:cBhvr additive="base">
                                        <p:cTn id="100" dur="1000" fill="hold"/>
                                        <p:tgtEl>
                                          <p:spTgt spid="55"/>
                                        </p:tgtEl>
                                        <p:attrNameLst>
                                          <p:attrName>ppt_x</p:attrName>
                                        </p:attrNameLst>
                                      </p:cBhvr>
                                      <p:tavLst>
                                        <p:tav tm="0">
                                          <p:val>
                                            <p:strVal val="#ppt_x"/>
                                          </p:val>
                                        </p:tav>
                                        <p:tav tm="100000">
                                          <p:val>
                                            <p:strVal val="#ppt_x"/>
                                          </p:val>
                                        </p:tav>
                                      </p:tavLst>
                                    </p:anim>
                                    <p:anim calcmode="lin" valueType="num">
                                      <p:cBhvr additive="base">
                                        <p:cTn id="101" dur="1000" fill="hold"/>
                                        <p:tgtEl>
                                          <p:spTgt spid="5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56"/>
                                        </p:tgtEl>
                                        <p:attrNameLst>
                                          <p:attrName>style.visibility</p:attrName>
                                        </p:attrNameLst>
                                      </p:cBhvr>
                                      <p:to>
                                        <p:strVal val="visible"/>
                                      </p:to>
                                    </p:set>
                                    <p:anim calcmode="lin" valueType="num">
                                      <p:cBhvr additive="base">
                                        <p:cTn id="104" dur="1000" fill="hold"/>
                                        <p:tgtEl>
                                          <p:spTgt spid="56"/>
                                        </p:tgtEl>
                                        <p:attrNameLst>
                                          <p:attrName>ppt_x</p:attrName>
                                        </p:attrNameLst>
                                      </p:cBhvr>
                                      <p:tavLst>
                                        <p:tav tm="0">
                                          <p:val>
                                            <p:strVal val="#ppt_x"/>
                                          </p:val>
                                        </p:tav>
                                        <p:tav tm="100000">
                                          <p:val>
                                            <p:strVal val="#ppt_x"/>
                                          </p:val>
                                        </p:tav>
                                      </p:tavLst>
                                    </p:anim>
                                    <p:anim calcmode="lin" valueType="num">
                                      <p:cBhvr additive="base">
                                        <p:cTn id="105" dur="1000" fill="hold"/>
                                        <p:tgtEl>
                                          <p:spTgt spid="56"/>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000"/>
                                  </p:stCondLst>
                                  <p:childTnLst>
                                    <p:set>
                                      <p:cBhvr>
                                        <p:cTn id="107" dur="1" fill="hold">
                                          <p:stCondLst>
                                            <p:cond delay="0"/>
                                          </p:stCondLst>
                                        </p:cTn>
                                        <p:tgtEl>
                                          <p:spTgt spid="63"/>
                                        </p:tgtEl>
                                        <p:attrNameLst>
                                          <p:attrName>style.visibility</p:attrName>
                                        </p:attrNameLst>
                                      </p:cBhvr>
                                      <p:to>
                                        <p:strVal val="visible"/>
                                      </p:to>
                                    </p:set>
                                    <p:anim calcmode="lin" valueType="num">
                                      <p:cBhvr additive="base">
                                        <p:cTn id="108" dur="1000" fill="hold"/>
                                        <p:tgtEl>
                                          <p:spTgt spid="63"/>
                                        </p:tgtEl>
                                        <p:attrNameLst>
                                          <p:attrName>ppt_x</p:attrName>
                                        </p:attrNameLst>
                                      </p:cBhvr>
                                      <p:tavLst>
                                        <p:tav tm="0">
                                          <p:val>
                                            <p:strVal val="#ppt_x"/>
                                          </p:val>
                                        </p:tav>
                                        <p:tav tm="100000">
                                          <p:val>
                                            <p:strVal val="#ppt_x"/>
                                          </p:val>
                                        </p:tav>
                                      </p:tavLst>
                                    </p:anim>
                                    <p:anim calcmode="lin" valueType="num">
                                      <p:cBhvr additive="base">
                                        <p:cTn id="109" dur="10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mediacall" presetSubtype="0" fill="hold" nodeType="clickEffect">
                                  <p:stCondLst>
                                    <p:cond delay="0"/>
                                  </p:stCondLst>
                                  <p:childTnLst>
                                    <p:cmd type="call" cmd="playFrom(0.0)">
                                      <p:cBhvr>
                                        <p:cTn id="113" dur="650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4" fill="hold" display="0">
                  <p:stCondLst>
                    <p:cond delay="indefinite"/>
                  </p:stCondLst>
                  <p:endCondLst>
                    <p:cond evt="onStopAudio" delay="0">
                      <p:tgtEl>
                        <p:sldTgt/>
                      </p:tgtEl>
                    </p:cond>
                  </p:endCondLst>
                </p:cTn>
                <p:tgtEl>
                  <p:spTgt spid="6"/>
                </p:tgtEl>
              </p:cMediaNode>
            </p:audio>
          </p:childTnLst>
        </p:cTn>
      </p:par>
    </p:tnLst>
    <p:bldLst>
      <p:bldP spid="18" grpId="0" animBg="1"/>
      <p:bldP spid="19" grpId="0"/>
      <p:bldP spid="20" grpId="0" animBg="1"/>
      <p:bldP spid="29" grpId="0"/>
      <p:bldP spid="31" grpId="0" animBg="1"/>
      <p:bldP spid="33" grpId="0"/>
      <p:bldP spid="36" grpId="0" animBg="1"/>
      <p:bldP spid="37" grpId="0"/>
      <p:bldP spid="39" grpId="0" animBg="1"/>
      <p:bldP spid="40" grpId="0"/>
      <p:bldP spid="41" grpId="0"/>
      <p:bldP spid="42" grpId="0" animBg="1"/>
      <p:bldP spid="43" grpId="0" animBg="1"/>
      <p:bldP spid="44" grpId="0"/>
      <p:bldP spid="51" grpId="0" animBg="1"/>
      <p:bldP spid="52" grpId="0" animBg="1"/>
      <p:bldP spid="53" grpId="0" animBg="1"/>
      <p:bldP spid="54" grpId="0" animBg="1"/>
      <p:bldP spid="55" grpId="0" animBg="1"/>
      <p:bldP spid="56" grpId="0"/>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5F7EA-BE86-594E-AFE2-17E5CD187365}"/>
              </a:ext>
            </a:extLst>
          </p:cNvPr>
          <p:cNvSpPr txBox="1"/>
          <p:nvPr/>
        </p:nvSpPr>
        <p:spPr>
          <a:xfrm>
            <a:off x="442949" y="631911"/>
            <a:ext cx="7633139" cy="445250"/>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3200" dirty="0">
                <a:effectLst>
                  <a:outerShdw blurRad="152400" dist="25400" dir="2700000" algn="tl" rotWithShape="0">
                    <a:schemeClr val="bg1">
                      <a:alpha val="66000"/>
                    </a:schemeClr>
                  </a:outerShdw>
                </a:effectLst>
                <a:latin typeface="Franklin Gothic Medium"/>
                <a:cs typeface="Franklin Gothic Medium"/>
              </a:rPr>
              <a:t>Eff-GNN Architecture</a:t>
            </a:r>
          </a:p>
        </p:txBody>
      </p:sp>
      <p:sp>
        <p:nvSpPr>
          <p:cNvPr id="20" name="TextBox 19">
            <a:extLst>
              <a:ext uri="{FF2B5EF4-FFF2-40B4-BE49-F238E27FC236}">
                <a16:creationId xmlns:a16="http://schemas.microsoft.com/office/drawing/2014/main" id="{9961BCD9-4AA4-9D42-B191-ACA3F9B06B75}"/>
              </a:ext>
            </a:extLst>
          </p:cNvPr>
          <p:cNvSpPr txBox="1"/>
          <p:nvPr/>
        </p:nvSpPr>
        <p:spPr>
          <a:xfrm>
            <a:off x="6223330" y="3762800"/>
            <a:ext cx="2089542" cy="830997"/>
          </a:xfrm>
          <a:prstGeom prst="rect">
            <a:avLst/>
          </a:prstGeom>
          <a:noFill/>
        </p:spPr>
        <p:txBody>
          <a:bodyPr wrap="square" rtlCol="0">
            <a:spAutoFit/>
          </a:bodyPr>
          <a:lstStyle/>
          <a:p>
            <a:pPr algn="just"/>
            <a:r>
              <a:rPr lang="en-US" sz="1200" dirty="0">
                <a:solidFill>
                  <a:schemeClr val="tx1">
                    <a:lumMod val="60000"/>
                    <a:lumOff val="40000"/>
                  </a:schemeClr>
                </a:solidFill>
              </a:rPr>
              <a:t>Word2Vec</a:t>
            </a:r>
          </a:p>
          <a:p>
            <a:pPr algn="just"/>
            <a:r>
              <a:rPr lang="en-US" sz="1200" dirty="0">
                <a:solidFill>
                  <a:schemeClr val="tx1">
                    <a:lumMod val="60000"/>
                    <a:lumOff val="40000"/>
                  </a:schemeClr>
                </a:solidFill>
              </a:rPr>
              <a:t>WELDA</a:t>
            </a:r>
          </a:p>
          <a:p>
            <a:pPr algn="just"/>
            <a:endParaRPr lang="en-US" sz="1200" dirty="0">
              <a:solidFill>
                <a:schemeClr val="tx1">
                  <a:lumMod val="60000"/>
                  <a:lumOff val="40000"/>
                </a:schemeClr>
              </a:solidFill>
            </a:endParaRPr>
          </a:p>
          <a:p>
            <a:pPr algn="just"/>
            <a:endParaRPr lang="en-US" sz="1200" dirty="0">
              <a:solidFill>
                <a:schemeClr val="tx1">
                  <a:lumMod val="60000"/>
                  <a:lumOff val="40000"/>
                </a:schemeClr>
              </a:solidFill>
            </a:endParaRPr>
          </a:p>
        </p:txBody>
      </p:sp>
      <p:pic>
        <p:nvPicPr>
          <p:cNvPr id="2" name="Audio Recording Jul 27, 2021 at 11:26:57 AM" descr="Audio Recording Jul 27, 2021 at 11:26:57 AM">
            <a:hlinkClick r:id="" action="ppaction://media"/>
            <a:extLst>
              <a:ext uri="{FF2B5EF4-FFF2-40B4-BE49-F238E27FC236}">
                <a16:creationId xmlns:a16="http://schemas.microsoft.com/office/drawing/2014/main" id="{38D5565B-9981-B14E-887D-D5E29D7C5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2607" y="4199152"/>
            <a:ext cx="812800" cy="812800"/>
          </a:xfrm>
          <a:prstGeom prst="rect">
            <a:avLst/>
          </a:prstGeom>
        </p:spPr>
      </p:pic>
      <p:pic>
        <p:nvPicPr>
          <p:cNvPr id="5" name="Picture 4">
            <a:extLst>
              <a:ext uri="{FF2B5EF4-FFF2-40B4-BE49-F238E27FC236}">
                <a16:creationId xmlns:a16="http://schemas.microsoft.com/office/drawing/2014/main" id="{39599F51-CA39-644E-B478-60BABB310DB5}"/>
              </a:ext>
            </a:extLst>
          </p:cNvPr>
          <p:cNvPicPr>
            <a:picLocks noChangeAspect="1"/>
          </p:cNvPicPr>
          <p:nvPr/>
        </p:nvPicPr>
        <p:blipFill>
          <a:blip r:embed="rId6"/>
          <a:stretch>
            <a:fillRect/>
          </a:stretch>
        </p:blipFill>
        <p:spPr>
          <a:xfrm>
            <a:off x="0" y="1181614"/>
            <a:ext cx="8845141" cy="3961886"/>
          </a:xfrm>
          <a:prstGeom prst="rect">
            <a:avLst/>
          </a:prstGeom>
        </p:spPr>
      </p:pic>
    </p:spTree>
    <p:extLst>
      <p:ext uri="{BB962C8B-B14F-4D97-AF65-F5344CB8AC3E}">
        <p14:creationId xmlns:p14="http://schemas.microsoft.com/office/powerpoint/2010/main" val="1644394076"/>
      </p:ext>
    </p:extLst>
  </p:cSld>
  <p:clrMapOvr>
    <a:masterClrMapping/>
  </p:clrMapOvr>
  <mc:AlternateContent xmlns:mc="http://schemas.openxmlformats.org/markup-compatibility/2006" xmlns:p14="http://schemas.microsoft.com/office/powerpoint/2010/main">
    <mc:Choice Requires="p14">
      <p:transition spd="slow" p14:dur="2000" advTm="78920"/>
    </mc:Choice>
    <mc:Fallback xmlns="">
      <p:transition spd="slow" advTm="78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5F7EA-BE86-594E-AFE2-17E5CD187365}"/>
              </a:ext>
            </a:extLst>
          </p:cNvPr>
          <p:cNvSpPr txBox="1"/>
          <p:nvPr/>
        </p:nvSpPr>
        <p:spPr>
          <a:xfrm>
            <a:off x="1510861" y="340734"/>
            <a:ext cx="7633139" cy="445250"/>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3200" dirty="0">
                <a:effectLst>
                  <a:outerShdw blurRad="152400" dist="25400" dir="2700000" algn="tl" rotWithShape="0">
                    <a:schemeClr val="bg1">
                      <a:alpha val="66000"/>
                    </a:schemeClr>
                  </a:outerShdw>
                </a:effectLst>
                <a:latin typeface="Franklin Gothic Medium"/>
                <a:cs typeface="Franklin Gothic Medium"/>
              </a:rPr>
              <a:t>Eff-GNN Architecture</a:t>
            </a:r>
          </a:p>
        </p:txBody>
      </p:sp>
      <p:pic>
        <p:nvPicPr>
          <p:cNvPr id="24" name="Picture 23">
            <a:extLst>
              <a:ext uri="{FF2B5EF4-FFF2-40B4-BE49-F238E27FC236}">
                <a16:creationId xmlns:a16="http://schemas.microsoft.com/office/drawing/2014/main" id="{3F3C6335-8869-2D4A-AA0C-FA7357DE9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156" y="1493840"/>
            <a:ext cx="1323887" cy="1717592"/>
          </a:xfrm>
          <a:prstGeom prst="rect">
            <a:avLst/>
          </a:prstGeom>
          <a:solidFill>
            <a:schemeClr val="accent5"/>
          </a:solidFill>
          <a:ln w="31750">
            <a:solidFill>
              <a:schemeClr val="accent1">
                <a:shade val="95000"/>
                <a:satMod val="105000"/>
              </a:schemeClr>
            </a:solidFill>
          </a:ln>
        </p:spPr>
      </p:pic>
      <p:pic>
        <p:nvPicPr>
          <p:cNvPr id="25" name="Picture 24">
            <a:extLst>
              <a:ext uri="{FF2B5EF4-FFF2-40B4-BE49-F238E27FC236}">
                <a16:creationId xmlns:a16="http://schemas.microsoft.com/office/drawing/2014/main" id="{B703AA5E-F615-A54E-9D23-D3BC4D544F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753" y="1281948"/>
            <a:ext cx="1623052" cy="2115866"/>
          </a:xfrm>
          <a:prstGeom prst="rect">
            <a:avLst/>
          </a:prstGeom>
          <a:ln w="15875">
            <a:solidFill>
              <a:schemeClr val="accent1">
                <a:shade val="95000"/>
                <a:satMod val="105000"/>
              </a:schemeClr>
            </a:solidFill>
          </a:ln>
        </p:spPr>
      </p:pic>
      <p:pic>
        <p:nvPicPr>
          <p:cNvPr id="27" name="Picture 26">
            <a:extLst>
              <a:ext uri="{FF2B5EF4-FFF2-40B4-BE49-F238E27FC236}">
                <a16:creationId xmlns:a16="http://schemas.microsoft.com/office/drawing/2014/main" id="{43F93A69-1ED9-A048-85BB-37B8601F1A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1832" y="1903637"/>
            <a:ext cx="1529906" cy="860868"/>
          </a:xfrm>
          <a:prstGeom prst="rect">
            <a:avLst/>
          </a:prstGeom>
          <a:ln w="15875">
            <a:solidFill>
              <a:schemeClr val="accent1">
                <a:shade val="95000"/>
                <a:satMod val="105000"/>
              </a:schemeClr>
            </a:solidFill>
          </a:ln>
        </p:spPr>
      </p:pic>
      <p:cxnSp>
        <p:nvCxnSpPr>
          <p:cNvPr id="30" name="Straight Arrow Connector 29">
            <a:extLst>
              <a:ext uri="{FF2B5EF4-FFF2-40B4-BE49-F238E27FC236}">
                <a16:creationId xmlns:a16="http://schemas.microsoft.com/office/drawing/2014/main" id="{D115910A-04BE-4E42-896A-6375EBBB6EF8}"/>
              </a:ext>
            </a:extLst>
          </p:cNvPr>
          <p:cNvCxnSpPr>
            <a:stCxn id="24" idx="3"/>
            <a:endCxn id="27" idx="1"/>
          </p:cNvCxnSpPr>
          <p:nvPr/>
        </p:nvCxnSpPr>
        <p:spPr>
          <a:xfrm flipV="1">
            <a:off x="1591043" y="2334071"/>
            <a:ext cx="360789" cy="18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71D35C6-7FC8-4140-B7A2-9A8A2FA6820C}"/>
              </a:ext>
            </a:extLst>
          </p:cNvPr>
          <p:cNvCxnSpPr>
            <a:stCxn id="27" idx="3"/>
            <a:endCxn id="25" idx="1"/>
          </p:cNvCxnSpPr>
          <p:nvPr/>
        </p:nvCxnSpPr>
        <p:spPr>
          <a:xfrm>
            <a:off x="3481738" y="2334071"/>
            <a:ext cx="467015" cy="58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182772D3-257B-294E-A14B-45FA77B7F086}"/>
              </a:ext>
            </a:extLst>
          </p:cNvPr>
          <p:cNvSpPr txBox="1"/>
          <p:nvPr/>
        </p:nvSpPr>
        <p:spPr>
          <a:xfrm>
            <a:off x="2716785" y="2903655"/>
            <a:ext cx="917752" cy="307777"/>
          </a:xfrm>
          <a:prstGeom prst="rect">
            <a:avLst/>
          </a:prstGeom>
          <a:noFill/>
        </p:spPr>
        <p:txBody>
          <a:bodyPr wrap="none" rtlCol="0">
            <a:spAutoFit/>
          </a:bodyPr>
          <a:lstStyle/>
          <a:p>
            <a:r>
              <a:rPr lang="en-US" sz="1400" dirty="0" err="1">
                <a:solidFill>
                  <a:srgbClr val="002060"/>
                </a:solidFill>
              </a:rPr>
              <a:t>Publaynet</a:t>
            </a:r>
            <a:endParaRPr lang="en-US" sz="1400" dirty="0">
              <a:solidFill>
                <a:srgbClr val="002060"/>
              </a:solidFill>
            </a:endParaRPr>
          </a:p>
        </p:txBody>
      </p:sp>
      <p:sp>
        <p:nvSpPr>
          <p:cNvPr id="49" name="Google Shape;2883;p44">
            <a:extLst>
              <a:ext uri="{FF2B5EF4-FFF2-40B4-BE49-F238E27FC236}">
                <a16:creationId xmlns:a16="http://schemas.microsoft.com/office/drawing/2014/main" id="{5C687EB5-B7CA-3444-9027-A6B205E5CA64}"/>
              </a:ext>
            </a:extLst>
          </p:cNvPr>
          <p:cNvSpPr txBox="1">
            <a:spLocks/>
          </p:cNvSpPr>
          <p:nvPr/>
        </p:nvSpPr>
        <p:spPr>
          <a:xfrm>
            <a:off x="7388092" y="1370819"/>
            <a:ext cx="1219649" cy="93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2pPr>
            <a:lvl3pPr marR="0" lvl="2"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3pPr>
            <a:lvl4pPr marR="0" lvl="3"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4pPr>
            <a:lvl5pPr marR="0" lvl="4"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5pPr>
            <a:lvl6pPr marR="0" lvl="5"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6pPr>
            <a:lvl7pPr marR="0" lvl="6"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7pPr>
            <a:lvl8pPr marR="0" lvl="7"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8pPr>
            <a:lvl9pPr marR="0" lvl="8" algn="l" rtl="0">
              <a:lnSpc>
                <a:spcPct val="100000"/>
              </a:lnSpc>
              <a:spcBef>
                <a:spcPts val="0"/>
              </a:spcBef>
              <a:spcAft>
                <a:spcPts val="0"/>
              </a:spcAft>
              <a:buClr>
                <a:schemeClr val="dk1"/>
              </a:buClr>
              <a:buSzPts val="4800"/>
              <a:buFont typeface="Teko"/>
              <a:buNone/>
              <a:defRPr sz="9600" b="0" i="0" u="none" strike="noStrike" cap="none">
                <a:solidFill>
                  <a:schemeClr val="dk1"/>
                </a:solidFill>
                <a:latin typeface="Teko"/>
                <a:ea typeface="Teko"/>
                <a:cs typeface="Teko"/>
                <a:sym typeface="Teko"/>
              </a:defRPr>
            </a:lvl9pPr>
          </a:lstStyle>
          <a:p>
            <a:pPr marL="0" marR="0" lvl="0" indent="0" algn="l" defTabSz="914400" rtl="0" eaLnBrk="1" fontAlgn="auto" latinLnBrk="0" hangingPunct="1">
              <a:lnSpc>
                <a:spcPct val="100000"/>
              </a:lnSpc>
              <a:spcBef>
                <a:spcPts val="0"/>
              </a:spcBef>
              <a:spcAft>
                <a:spcPts val="0"/>
              </a:spcAft>
              <a:buClr>
                <a:srgbClr val="FFFFFF"/>
              </a:buClr>
              <a:buSzPts val="4800"/>
              <a:buFont typeface="Teko"/>
              <a:buNone/>
              <a:tabLst/>
              <a:defRPr/>
            </a:pPr>
            <a:r>
              <a:rPr kumimoji="0" lang="en-US" sz="1200" b="0" i="0" u="none" strike="noStrike" kern="0" cap="none" spc="0" normalizeH="0" baseline="0" noProof="0" dirty="0">
                <a:ln>
                  <a:noFill/>
                </a:ln>
                <a:solidFill>
                  <a:srgbClr val="FFFFFF"/>
                </a:solidFill>
                <a:effectLst/>
                <a:uLnTx/>
                <a:uFillTx/>
                <a:latin typeface="Teko"/>
                <a:cs typeface="Teko"/>
                <a:sym typeface="Teko"/>
              </a:rPr>
              <a:t>Getting the Output Vectors from Doc2Vec</a:t>
            </a:r>
          </a:p>
        </p:txBody>
      </p:sp>
      <p:pic>
        <p:nvPicPr>
          <p:cNvPr id="51" name="Picture 50">
            <a:extLst>
              <a:ext uri="{FF2B5EF4-FFF2-40B4-BE49-F238E27FC236}">
                <a16:creationId xmlns:a16="http://schemas.microsoft.com/office/drawing/2014/main" id="{05D9CD7D-198E-C843-8FB2-9E213843F02E}"/>
              </a:ext>
            </a:extLst>
          </p:cNvPr>
          <p:cNvPicPr>
            <a:picLocks noChangeAspect="1"/>
          </p:cNvPicPr>
          <p:nvPr/>
        </p:nvPicPr>
        <p:blipFill>
          <a:blip r:embed="rId8"/>
          <a:stretch>
            <a:fillRect/>
          </a:stretch>
        </p:blipFill>
        <p:spPr>
          <a:xfrm>
            <a:off x="7748893" y="1552306"/>
            <a:ext cx="1155558" cy="1535959"/>
          </a:xfrm>
          <a:prstGeom prst="rect">
            <a:avLst/>
          </a:prstGeom>
        </p:spPr>
      </p:pic>
      <p:cxnSp>
        <p:nvCxnSpPr>
          <p:cNvPr id="53" name="Straight Arrow Connector 52">
            <a:extLst>
              <a:ext uri="{FF2B5EF4-FFF2-40B4-BE49-F238E27FC236}">
                <a16:creationId xmlns:a16="http://schemas.microsoft.com/office/drawing/2014/main" id="{1016EBCF-D1D2-F346-B0BC-503BED5BF87F}"/>
              </a:ext>
            </a:extLst>
          </p:cNvPr>
          <p:cNvCxnSpPr>
            <a:cxnSpLocks/>
            <a:stCxn id="25" idx="3"/>
            <a:endCxn id="26" idx="1"/>
          </p:cNvCxnSpPr>
          <p:nvPr/>
        </p:nvCxnSpPr>
        <p:spPr>
          <a:xfrm flipV="1">
            <a:off x="5571805" y="2330293"/>
            <a:ext cx="498704" cy="9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54262011-8B66-1D49-BBC9-04450EBCDE60}"/>
              </a:ext>
            </a:extLst>
          </p:cNvPr>
          <p:cNvPicPr>
            <a:picLocks noChangeAspect="1"/>
          </p:cNvPicPr>
          <p:nvPr/>
        </p:nvPicPr>
        <p:blipFill>
          <a:blip r:embed="rId9"/>
          <a:stretch>
            <a:fillRect/>
          </a:stretch>
        </p:blipFill>
        <p:spPr>
          <a:xfrm>
            <a:off x="2415048" y="3813063"/>
            <a:ext cx="1619185" cy="950841"/>
          </a:xfrm>
          <a:prstGeom prst="rect">
            <a:avLst/>
          </a:prstGeom>
          <a:ln w="15875">
            <a:solidFill>
              <a:schemeClr val="accent1"/>
            </a:solidFill>
          </a:ln>
        </p:spPr>
      </p:pic>
      <p:cxnSp>
        <p:nvCxnSpPr>
          <p:cNvPr id="58" name="Elbow Connector 57">
            <a:extLst>
              <a:ext uri="{FF2B5EF4-FFF2-40B4-BE49-F238E27FC236}">
                <a16:creationId xmlns:a16="http://schemas.microsoft.com/office/drawing/2014/main" id="{68BAB7A4-85E4-C84C-B964-72FA5E89B17A}"/>
              </a:ext>
            </a:extLst>
          </p:cNvPr>
          <p:cNvCxnSpPr>
            <a:stCxn id="56" idx="3"/>
            <a:endCxn id="51" idx="2"/>
          </p:cNvCxnSpPr>
          <p:nvPr/>
        </p:nvCxnSpPr>
        <p:spPr>
          <a:xfrm flipV="1">
            <a:off x="4034233" y="3088265"/>
            <a:ext cx="4292439" cy="120021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A1D11D7-228D-3F49-B3ED-24978ECCD7FF}"/>
              </a:ext>
            </a:extLst>
          </p:cNvPr>
          <p:cNvSpPr txBox="1"/>
          <p:nvPr/>
        </p:nvSpPr>
        <p:spPr>
          <a:xfrm>
            <a:off x="2856879" y="4768247"/>
            <a:ext cx="735522" cy="307777"/>
          </a:xfrm>
          <a:prstGeom prst="rect">
            <a:avLst/>
          </a:prstGeom>
          <a:noFill/>
        </p:spPr>
        <p:txBody>
          <a:bodyPr wrap="none" rtlCol="0">
            <a:spAutoFit/>
          </a:bodyPr>
          <a:lstStyle/>
          <a:p>
            <a:r>
              <a:rPr lang="en-US" sz="1400" dirty="0">
                <a:solidFill>
                  <a:srgbClr val="002060"/>
                </a:solidFill>
              </a:rPr>
              <a:t>VGG 16</a:t>
            </a:r>
          </a:p>
        </p:txBody>
      </p:sp>
      <p:sp>
        <p:nvSpPr>
          <p:cNvPr id="60" name="TextBox 59">
            <a:extLst>
              <a:ext uri="{FF2B5EF4-FFF2-40B4-BE49-F238E27FC236}">
                <a16:creationId xmlns:a16="http://schemas.microsoft.com/office/drawing/2014/main" id="{F1932CEE-F456-4449-9607-FE89CC96FDA2}"/>
              </a:ext>
            </a:extLst>
          </p:cNvPr>
          <p:cNvSpPr txBox="1"/>
          <p:nvPr/>
        </p:nvSpPr>
        <p:spPr>
          <a:xfrm>
            <a:off x="5234685" y="4276923"/>
            <a:ext cx="1301831" cy="307777"/>
          </a:xfrm>
          <a:prstGeom prst="rect">
            <a:avLst/>
          </a:prstGeom>
          <a:noFill/>
        </p:spPr>
        <p:txBody>
          <a:bodyPr wrap="none" rtlCol="0">
            <a:spAutoFit/>
          </a:bodyPr>
          <a:lstStyle/>
          <a:p>
            <a:r>
              <a:rPr lang="en-US" sz="1400" dirty="0"/>
              <a:t>Image Features</a:t>
            </a:r>
          </a:p>
        </p:txBody>
      </p:sp>
      <p:cxnSp>
        <p:nvCxnSpPr>
          <p:cNvPr id="65" name="Elbow Connector 64">
            <a:extLst>
              <a:ext uri="{FF2B5EF4-FFF2-40B4-BE49-F238E27FC236}">
                <a16:creationId xmlns:a16="http://schemas.microsoft.com/office/drawing/2014/main" id="{14147F0F-D826-0B4B-B491-C651B7178B68}"/>
              </a:ext>
            </a:extLst>
          </p:cNvPr>
          <p:cNvCxnSpPr>
            <a:stCxn id="24" idx="2"/>
            <a:endCxn id="56" idx="1"/>
          </p:cNvCxnSpPr>
          <p:nvPr/>
        </p:nvCxnSpPr>
        <p:spPr>
          <a:xfrm rot="16200000" flipH="1">
            <a:off x="1133548" y="3006984"/>
            <a:ext cx="1077052" cy="14859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2" name="Google Shape;2875;p44">
            <a:extLst>
              <a:ext uri="{FF2B5EF4-FFF2-40B4-BE49-F238E27FC236}">
                <a16:creationId xmlns:a16="http://schemas.microsoft.com/office/drawing/2014/main" id="{575D73D5-5730-6649-B1D6-BFD73613A490}"/>
              </a:ext>
            </a:extLst>
          </p:cNvPr>
          <p:cNvGrpSpPr/>
          <p:nvPr/>
        </p:nvGrpSpPr>
        <p:grpSpPr>
          <a:xfrm>
            <a:off x="6038820" y="1781872"/>
            <a:ext cx="1426548" cy="1197707"/>
            <a:chOff x="635850" y="549425"/>
            <a:chExt cx="3899643" cy="1518373"/>
          </a:xfrm>
        </p:grpSpPr>
        <p:sp>
          <p:nvSpPr>
            <p:cNvPr id="23" name="Google Shape;2876;p44">
              <a:extLst>
                <a:ext uri="{FF2B5EF4-FFF2-40B4-BE49-F238E27FC236}">
                  <a16:creationId xmlns:a16="http://schemas.microsoft.com/office/drawing/2014/main" id="{BFC45C04-B3FA-D344-9611-4F8E1A42A79B}"/>
                </a:ext>
              </a:extLst>
            </p:cNvPr>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6" name="Google Shape;2877;p44">
              <a:extLst>
                <a:ext uri="{FF2B5EF4-FFF2-40B4-BE49-F238E27FC236}">
                  <a16:creationId xmlns:a16="http://schemas.microsoft.com/office/drawing/2014/main" id="{A52EDDE3-C50A-874F-A37F-E8124E533D1D}"/>
                </a:ext>
              </a:extLst>
            </p:cNvPr>
            <p:cNvSpPr/>
            <p:nvPr/>
          </p:nvSpPr>
          <p:spPr>
            <a:xfrm>
              <a:off x="722476" y="549425"/>
              <a:ext cx="3800399" cy="1390502"/>
            </a:xfrm>
            <a:prstGeom prst="rect">
              <a:avLst/>
            </a:prstGeom>
            <a:solidFill>
              <a:srgbClr val="A4C1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cs typeface="Arial"/>
                  <a:sym typeface="Arial"/>
                </a:rPr>
                <a:t>                    </a:t>
              </a:r>
              <a:r>
                <a:rPr kumimoji="0" lang="en-US" sz="1400" b="0" i="0" u="none" strike="noStrike" kern="0" cap="none" spc="0" normalizeH="0" baseline="0" noProof="0" dirty="0" err="1">
                  <a:ln>
                    <a:noFill/>
                  </a:ln>
                  <a:solidFill>
                    <a:srgbClr val="000000"/>
                  </a:solidFill>
                  <a:effectLst/>
                  <a:uLnTx/>
                  <a:uFillTx/>
                  <a:cs typeface="Arial"/>
                  <a:sym typeface="Arial"/>
                </a:rPr>
                <a:t>Pytesseract</a:t>
              </a:r>
              <a:endParaRPr kumimoji="0" lang="en-US" sz="1400" b="0" i="0" u="none" strike="noStrike" kern="0" cap="none" spc="0" normalizeH="0" baseline="0" noProof="0" dirty="0">
                <a:ln>
                  <a:noFill/>
                </a:ln>
                <a:solidFill>
                  <a:srgbClr val="000000"/>
                </a:solidFill>
                <a:effectLst/>
                <a:uLnTx/>
                <a:uFillTx/>
                <a:cs typeface="Arial"/>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sz="1400" kern="0" dirty="0">
                  <a:solidFill>
                    <a:srgbClr val="000000"/>
                  </a:solidFill>
                  <a:cs typeface="Arial"/>
                  <a:sym typeface="Arial"/>
                </a:rPr>
                <a:t>              +</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cs typeface="Arial"/>
                  <a:sym typeface="Arial"/>
                </a:rPr>
                <a:t>      Word2Vec</a:t>
              </a: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28" name="Google Shape;2878;p44">
              <a:extLst>
                <a:ext uri="{FF2B5EF4-FFF2-40B4-BE49-F238E27FC236}">
                  <a16:creationId xmlns:a16="http://schemas.microsoft.com/office/drawing/2014/main" id="{4D7E77A9-791C-1945-A209-F97E7E9EE4EE}"/>
                </a:ext>
              </a:extLst>
            </p:cNvPr>
            <p:cNvSpPr/>
            <p:nvPr/>
          </p:nvSpPr>
          <p:spPr>
            <a:xfrm>
              <a:off x="916799" y="636990"/>
              <a:ext cx="91200" cy="87000"/>
            </a:xfrm>
            <a:prstGeom prst="ellipse">
              <a:avLst/>
            </a:pr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 name="Google Shape;2879;p44">
              <a:extLst>
                <a:ext uri="{FF2B5EF4-FFF2-40B4-BE49-F238E27FC236}">
                  <a16:creationId xmlns:a16="http://schemas.microsoft.com/office/drawing/2014/main" id="{C304D926-5A9F-7B4B-BAA3-584741EDCAC2}"/>
                </a:ext>
              </a:extLst>
            </p:cNvPr>
            <p:cNvSpPr/>
            <p:nvPr/>
          </p:nvSpPr>
          <p:spPr>
            <a:xfrm>
              <a:off x="1047324" y="636990"/>
              <a:ext cx="91200" cy="87000"/>
            </a:xfrm>
            <a:prstGeom prst="ellipse">
              <a:avLst/>
            </a:pr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31" name="Google Shape;2880;p44">
              <a:extLst>
                <a:ext uri="{FF2B5EF4-FFF2-40B4-BE49-F238E27FC236}">
                  <a16:creationId xmlns:a16="http://schemas.microsoft.com/office/drawing/2014/main" id="{3B8ABB92-F664-3743-826A-CC07DF23D68B}"/>
                </a:ext>
              </a:extLst>
            </p:cNvPr>
            <p:cNvCxnSpPr/>
            <p:nvPr/>
          </p:nvCxnSpPr>
          <p:spPr>
            <a:xfrm>
              <a:off x="722493" y="808936"/>
              <a:ext cx="3813000" cy="0"/>
            </a:xfrm>
            <a:prstGeom prst="straightConnector1">
              <a:avLst/>
            </a:prstGeom>
            <a:noFill/>
            <a:ln w="9525" cap="flat" cmpd="sng">
              <a:solidFill>
                <a:srgbClr val="407BFF"/>
              </a:solidFill>
              <a:prstDash val="solid"/>
              <a:round/>
              <a:headEnd type="none" w="med" len="med"/>
              <a:tailEnd type="none" w="med" len="med"/>
            </a:ln>
          </p:spPr>
        </p:cxnSp>
        <p:sp>
          <p:nvSpPr>
            <p:cNvPr id="32" name="Google Shape;2881;p44">
              <a:extLst>
                <a:ext uri="{FF2B5EF4-FFF2-40B4-BE49-F238E27FC236}">
                  <a16:creationId xmlns:a16="http://schemas.microsoft.com/office/drawing/2014/main" id="{8979B9AB-546B-094B-9619-CFC059900835}"/>
                </a:ext>
              </a:extLst>
            </p:cNvPr>
            <p:cNvSpPr/>
            <p:nvPr/>
          </p:nvSpPr>
          <p:spPr>
            <a:xfrm>
              <a:off x="1177844" y="636990"/>
              <a:ext cx="91200" cy="87000"/>
            </a:xfrm>
            <a:prstGeom prst="ellipse">
              <a:avLst/>
            </a:prstGeom>
            <a:solidFill>
              <a:srgbClr val="407B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cxnSp>
        <p:nvCxnSpPr>
          <p:cNvPr id="14" name="Straight Arrow Connector 13">
            <a:extLst>
              <a:ext uri="{FF2B5EF4-FFF2-40B4-BE49-F238E27FC236}">
                <a16:creationId xmlns:a16="http://schemas.microsoft.com/office/drawing/2014/main" id="{6AC99A7C-5A43-4F40-98E2-6E794953AD6F}"/>
              </a:ext>
            </a:extLst>
          </p:cNvPr>
          <p:cNvCxnSpPr>
            <a:stCxn id="26" idx="3"/>
            <a:endCxn id="51" idx="1"/>
          </p:cNvCxnSpPr>
          <p:nvPr/>
        </p:nvCxnSpPr>
        <p:spPr>
          <a:xfrm flipV="1">
            <a:off x="7460752" y="2320286"/>
            <a:ext cx="288141" cy="10007"/>
          </a:xfrm>
          <a:prstGeom prst="straightConnector1">
            <a:avLst/>
          </a:prstGeom>
          <a:ln w="19050">
            <a:tailEnd type="triangle"/>
          </a:ln>
        </p:spPr>
        <p:style>
          <a:lnRef idx="2">
            <a:schemeClr val="accent1"/>
          </a:lnRef>
          <a:fillRef idx="0">
            <a:schemeClr val="accent1"/>
          </a:fillRef>
          <a:effectRef idx="1">
            <a:schemeClr val="accent1"/>
          </a:effectRef>
          <a:fontRef idx="minor">
            <a:schemeClr val="tx1"/>
          </a:fontRef>
        </p:style>
      </p:cxnSp>
      <p:pic>
        <p:nvPicPr>
          <p:cNvPr id="15" name="Audio Recording Jul 27, 2021 at 11:35:10 AM" descr="Audio Recording Jul 27, 2021 at 11:35:10 AM">
            <a:hlinkClick r:id="" action="ppaction://media"/>
            <a:extLst>
              <a:ext uri="{FF2B5EF4-FFF2-40B4-BE49-F238E27FC236}">
                <a16:creationId xmlns:a16="http://schemas.microsoft.com/office/drawing/2014/main" id="{5A65082A-52A1-AD4C-ABD3-A8FD1CDA88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091651" y="4288483"/>
            <a:ext cx="812800" cy="812800"/>
          </a:xfrm>
          <a:prstGeom prst="rect">
            <a:avLst/>
          </a:prstGeom>
        </p:spPr>
      </p:pic>
    </p:spTree>
    <p:extLst>
      <p:ext uri="{BB962C8B-B14F-4D97-AF65-F5344CB8AC3E}">
        <p14:creationId xmlns:p14="http://schemas.microsoft.com/office/powerpoint/2010/main" val="3423094599"/>
      </p:ext>
    </p:extLst>
  </p:cSld>
  <p:clrMapOvr>
    <a:masterClrMapping/>
  </p:clrMapOvr>
  <mc:AlternateContent xmlns:mc="http://schemas.openxmlformats.org/markup-compatibility/2006" xmlns:p14="http://schemas.microsoft.com/office/powerpoint/2010/main">
    <mc:Choice Requires="p14">
      <p:transition spd="slow" p14:dur="2000" advTm="78920"/>
    </mc:Choice>
    <mc:Fallback xmlns="">
      <p:transition spd="slow" advTm="78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8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5F7EA-BE86-594E-AFE2-17E5CD187365}"/>
              </a:ext>
            </a:extLst>
          </p:cNvPr>
          <p:cNvSpPr txBox="1"/>
          <p:nvPr/>
        </p:nvSpPr>
        <p:spPr>
          <a:xfrm>
            <a:off x="364532" y="670957"/>
            <a:ext cx="7633139" cy="445250"/>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3200" dirty="0">
                <a:effectLst>
                  <a:outerShdw blurRad="152400" dist="25400" dir="2700000" algn="tl" rotWithShape="0">
                    <a:schemeClr val="bg1">
                      <a:alpha val="66000"/>
                    </a:schemeClr>
                  </a:outerShdw>
                </a:effectLst>
                <a:latin typeface="Franklin Gothic Medium"/>
                <a:cs typeface="Franklin Gothic Medium"/>
              </a:rPr>
              <a:t>Evaluation</a:t>
            </a:r>
          </a:p>
        </p:txBody>
      </p:sp>
      <p:pic>
        <p:nvPicPr>
          <p:cNvPr id="3" name="Picture 2">
            <a:extLst>
              <a:ext uri="{FF2B5EF4-FFF2-40B4-BE49-F238E27FC236}">
                <a16:creationId xmlns:a16="http://schemas.microsoft.com/office/drawing/2014/main" id="{A103B876-ADC2-D145-896E-2609B735DA1A}"/>
              </a:ext>
            </a:extLst>
          </p:cNvPr>
          <p:cNvPicPr>
            <a:picLocks noChangeAspect="1"/>
          </p:cNvPicPr>
          <p:nvPr/>
        </p:nvPicPr>
        <p:blipFill>
          <a:blip r:embed="rId5"/>
          <a:stretch>
            <a:fillRect/>
          </a:stretch>
        </p:blipFill>
        <p:spPr>
          <a:xfrm>
            <a:off x="0" y="1278164"/>
            <a:ext cx="9144000" cy="3306536"/>
          </a:xfrm>
          <a:prstGeom prst="rect">
            <a:avLst/>
          </a:prstGeom>
        </p:spPr>
      </p:pic>
      <p:pic>
        <p:nvPicPr>
          <p:cNvPr id="2" name="Audio Recording Jul 28, 2021 at 10:55:37 PM" descr="Audio Recording Jul 28, 2021 at 10:55:37 PM">
            <a:hlinkClick r:id="" action="ppaction://media"/>
            <a:extLst>
              <a:ext uri="{FF2B5EF4-FFF2-40B4-BE49-F238E27FC236}">
                <a16:creationId xmlns:a16="http://schemas.microsoft.com/office/drawing/2014/main" id="{FB851133-237F-B14A-A05F-F7AC7FB0D6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7764" y="4178300"/>
            <a:ext cx="812800" cy="812800"/>
          </a:xfrm>
          <a:prstGeom prst="rect">
            <a:avLst/>
          </a:prstGeom>
        </p:spPr>
      </p:pic>
    </p:spTree>
    <p:extLst>
      <p:ext uri="{BB962C8B-B14F-4D97-AF65-F5344CB8AC3E}">
        <p14:creationId xmlns:p14="http://schemas.microsoft.com/office/powerpoint/2010/main" val="2858653726"/>
      </p:ext>
    </p:extLst>
  </p:cSld>
  <p:clrMapOvr>
    <a:masterClrMapping/>
  </p:clrMapOvr>
  <mc:AlternateContent xmlns:mc="http://schemas.openxmlformats.org/markup-compatibility/2006" xmlns:p14="http://schemas.microsoft.com/office/powerpoint/2010/main">
    <mc:Choice Requires="p14">
      <p:transition spd="slow" p14:dur="2000" advTm="69530"/>
    </mc:Choice>
    <mc:Fallback xmlns="">
      <p:transition spd="slow" advTm="695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5F7EA-BE86-594E-AFE2-17E5CD187365}"/>
              </a:ext>
            </a:extLst>
          </p:cNvPr>
          <p:cNvSpPr txBox="1"/>
          <p:nvPr/>
        </p:nvSpPr>
        <p:spPr>
          <a:xfrm>
            <a:off x="364532" y="670957"/>
            <a:ext cx="7633139" cy="445250"/>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3200" dirty="0">
                <a:effectLst>
                  <a:outerShdw blurRad="152400" dist="25400" dir="2700000" algn="tl" rotWithShape="0">
                    <a:schemeClr val="bg1">
                      <a:alpha val="66000"/>
                    </a:schemeClr>
                  </a:outerShdw>
                </a:effectLst>
                <a:latin typeface="Franklin Gothic Medium"/>
                <a:cs typeface="Franklin Gothic Medium"/>
              </a:rPr>
              <a:t>Evaluation</a:t>
            </a:r>
          </a:p>
        </p:txBody>
      </p:sp>
      <p:pic>
        <p:nvPicPr>
          <p:cNvPr id="5" name="Picture 4">
            <a:extLst>
              <a:ext uri="{FF2B5EF4-FFF2-40B4-BE49-F238E27FC236}">
                <a16:creationId xmlns:a16="http://schemas.microsoft.com/office/drawing/2014/main" id="{811A80B6-CD3B-B147-9556-3977A4412023}"/>
              </a:ext>
            </a:extLst>
          </p:cNvPr>
          <p:cNvPicPr>
            <a:picLocks noChangeAspect="1"/>
          </p:cNvPicPr>
          <p:nvPr/>
        </p:nvPicPr>
        <p:blipFill>
          <a:blip r:embed="rId5"/>
          <a:stretch>
            <a:fillRect/>
          </a:stretch>
        </p:blipFill>
        <p:spPr>
          <a:xfrm>
            <a:off x="0" y="1207634"/>
            <a:ext cx="9144000" cy="2728232"/>
          </a:xfrm>
          <a:prstGeom prst="rect">
            <a:avLst/>
          </a:prstGeom>
        </p:spPr>
      </p:pic>
      <p:pic>
        <p:nvPicPr>
          <p:cNvPr id="3" name="Audio Recording Jul 28, 2021 at 10:57:35 PM" descr="Audio Recording Jul 28, 2021 at 10:57:35 PM">
            <a:hlinkClick r:id="" action="ppaction://media"/>
            <a:extLst>
              <a:ext uri="{FF2B5EF4-FFF2-40B4-BE49-F238E27FC236}">
                <a16:creationId xmlns:a16="http://schemas.microsoft.com/office/drawing/2014/main" id="{CCB496B5-9DE3-7041-8791-E00210BCD9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68433" y="4171432"/>
            <a:ext cx="812800" cy="812800"/>
          </a:xfrm>
          <a:prstGeom prst="rect">
            <a:avLst/>
          </a:prstGeom>
        </p:spPr>
      </p:pic>
    </p:spTree>
    <p:extLst>
      <p:ext uri="{BB962C8B-B14F-4D97-AF65-F5344CB8AC3E}">
        <p14:creationId xmlns:p14="http://schemas.microsoft.com/office/powerpoint/2010/main" val="2380522574"/>
      </p:ext>
    </p:extLst>
  </p:cSld>
  <p:clrMapOvr>
    <a:masterClrMapping/>
  </p:clrMapOvr>
  <mc:AlternateContent xmlns:mc="http://schemas.openxmlformats.org/markup-compatibility/2006" xmlns:p14="http://schemas.microsoft.com/office/powerpoint/2010/main">
    <mc:Choice Requires="p14">
      <p:transition spd="slow" p14:dur="2000" advTm="69530"/>
    </mc:Choice>
    <mc:Fallback xmlns="">
      <p:transition spd="slow" advTm="695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3003" y="1077023"/>
            <a:ext cx="6733591" cy="489365"/>
          </a:xfrm>
          <a:prstGeom prst="rect">
            <a:avLst/>
          </a:prstGeom>
          <a:noFill/>
          <a:effectLst>
            <a:glow rad="139700">
              <a:schemeClr val="accent2">
                <a:satMod val="175000"/>
                <a:alpha val="40000"/>
              </a:schemeClr>
            </a:glow>
          </a:effectLst>
        </p:spPr>
        <p:txBody>
          <a:bodyPr wrap="square" rtlCol="0">
            <a:spAutoFit/>
          </a:bodyPr>
          <a:lstStyle/>
          <a:p>
            <a:pPr>
              <a:lnSpc>
                <a:spcPct val="70000"/>
              </a:lnSpc>
            </a:pPr>
            <a:r>
              <a:rPr lang="en-US" sz="3600" dirty="0">
                <a:effectLst>
                  <a:outerShdw blurRad="152400" dist="25400" dir="2700000" algn="tl" rotWithShape="0">
                    <a:schemeClr val="bg1">
                      <a:alpha val="66000"/>
                    </a:schemeClr>
                  </a:outerShdw>
                </a:effectLst>
                <a:latin typeface="Franklin Gothic Medium"/>
                <a:cs typeface="Franklin Gothic Medium"/>
              </a:rPr>
              <a:t>CONCLUSION &amp; FUTURE WORK</a:t>
            </a:r>
          </a:p>
        </p:txBody>
      </p:sp>
      <p:sp>
        <p:nvSpPr>
          <p:cNvPr id="7" name="TextBox 6"/>
          <p:cNvSpPr txBox="1"/>
          <p:nvPr/>
        </p:nvSpPr>
        <p:spPr>
          <a:xfrm>
            <a:off x="653002" y="1866483"/>
            <a:ext cx="3060581" cy="891270"/>
          </a:xfrm>
          <a:prstGeom prst="rect">
            <a:avLst/>
          </a:prstGeom>
          <a:noFill/>
        </p:spPr>
        <p:txBody>
          <a:bodyPr wrap="square" rtlCol="0">
            <a:spAutoFit/>
          </a:bodyPr>
          <a:lstStyle/>
          <a:p>
            <a:pPr>
              <a:lnSpc>
                <a:spcPct val="120000"/>
              </a:lnSpc>
            </a:pPr>
            <a:r>
              <a:rPr lang="en-US" sz="1100" b="1" dirty="0">
                <a:cs typeface="Calibri"/>
              </a:rPr>
              <a:t>Conclusion: </a:t>
            </a:r>
            <a:r>
              <a:rPr lang="en-US" sz="1100" dirty="0">
                <a:cs typeface="Calibri"/>
              </a:rPr>
              <a:t>We proposed a </a:t>
            </a:r>
            <a:r>
              <a:rPr lang="en-US" sz="1100" dirty="0"/>
              <a:t>general document classification that can handle hundreds of document classes in cost and time efficient manner.</a:t>
            </a:r>
            <a:endParaRPr lang="en-US" sz="1100" dirty="0">
              <a:cs typeface="Calibri"/>
            </a:endParaRPr>
          </a:p>
        </p:txBody>
      </p:sp>
      <p:sp>
        <p:nvSpPr>
          <p:cNvPr id="10" name="TextBox 9">
            <a:extLst>
              <a:ext uri="{FF2B5EF4-FFF2-40B4-BE49-F238E27FC236}">
                <a16:creationId xmlns:a16="http://schemas.microsoft.com/office/drawing/2014/main" id="{B7DBC532-A901-0C4E-B5BA-B2B5CB071AE1}"/>
              </a:ext>
            </a:extLst>
          </p:cNvPr>
          <p:cNvSpPr txBox="1"/>
          <p:nvPr/>
        </p:nvSpPr>
        <p:spPr>
          <a:xfrm>
            <a:off x="653001" y="3184539"/>
            <a:ext cx="2771333" cy="688137"/>
          </a:xfrm>
          <a:prstGeom prst="rect">
            <a:avLst/>
          </a:prstGeom>
          <a:noFill/>
        </p:spPr>
        <p:txBody>
          <a:bodyPr wrap="square" rtlCol="0">
            <a:spAutoFit/>
          </a:bodyPr>
          <a:lstStyle/>
          <a:p>
            <a:pPr>
              <a:lnSpc>
                <a:spcPct val="120000"/>
              </a:lnSpc>
            </a:pPr>
            <a:r>
              <a:rPr lang="en-US" sz="1100" b="1" dirty="0"/>
              <a:t>Future Work</a:t>
            </a:r>
            <a:r>
              <a:rPr lang="en-US" sz="1100" dirty="0"/>
              <a:t>: Few shot learning and continual learning when dynamically adding new document classes </a:t>
            </a:r>
            <a:r>
              <a:rPr lang="en-US" sz="1100" dirty="0">
                <a:cs typeface="Calibri"/>
              </a:rPr>
              <a:t>capabilities</a:t>
            </a:r>
          </a:p>
        </p:txBody>
      </p:sp>
      <p:pic>
        <p:nvPicPr>
          <p:cNvPr id="2" name="Audio Recording Jul 28, 2021 at 10:59:15 PM" descr="Audio Recording Jul 28, 2021 at 10:59:15 PM">
            <a:hlinkClick r:id="" action="ppaction://media"/>
            <a:extLst>
              <a:ext uri="{FF2B5EF4-FFF2-40B4-BE49-F238E27FC236}">
                <a16:creationId xmlns:a16="http://schemas.microsoft.com/office/drawing/2014/main" id="{A28AE892-402E-7F4C-875D-D79F689A5C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31111" y="4330700"/>
            <a:ext cx="812800" cy="812800"/>
          </a:xfrm>
          <a:prstGeom prst="rect">
            <a:avLst/>
          </a:prstGeom>
        </p:spPr>
      </p:pic>
    </p:spTree>
    <p:extLst>
      <p:ext uri="{BB962C8B-B14F-4D97-AF65-F5344CB8AC3E}">
        <p14:creationId xmlns:p14="http://schemas.microsoft.com/office/powerpoint/2010/main" val="2134700313"/>
      </p:ext>
    </p:extLst>
  </p:cSld>
  <p:clrMapOvr>
    <a:masterClrMapping/>
  </p:clrMapOvr>
  <mc:AlternateContent xmlns:mc="http://schemas.openxmlformats.org/markup-compatibility/2006" xmlns:p14="http://schemas.microsoft.com/office/powerpoint/2010/main">
    <mc:Choice Requires="p14">
      <p:transition spd="slow" p14:dur="2000" advTm="22347"/>
    </mc:Choice>
    <mc:Fallback xmlns="">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24">
      <a:dk1>
        <a:srgbClr val="414042"/>
      </a:dk1>
      <a:lt1>
        <a:sysClr val="window" lastClr="FFFFFF"/>
      </a:lt1>
      <a:dk2>
        <a:srgbClr val="58595B"/>
      </a:dk2>
      <a:lt2>
        <a:srgbClr val="D1D3D4"/>
      </a:lt2>
      <a:accent1>
        <a:srgbClr val="0851A6"/>
      </a:accent1>
      <a:accent2>
        <a:srgbClr val="DD0031"/>
      </a:accent2>
      <a:accent3>
        <a:srgbClr val="7FA1D5"/>
      </a:accent3>
      <a:accent4>
        <a:srgbClr val="4281C3"/>
      </a:accent4>
      <a:accent5>
        <a:srgbClr val="003A6D"/>
      </a:accent5>
      <a:accent6>
        <a:srgbClr val="001E48"/>
      </a:accent6>
      <a:hlink>
        <a:srgbClr val="8B0029"/>
      </a:hlink>
      <a:folHlink>
        <a:srgbClr val="5E000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5CDAE62982864D9380E54E95238227" ma:contentTypeVersion="11" ma:contentTypeDescription="Create a new document." ma:contentTypeScope="" ma:versionID="2e0f0fa79f38a6c8804da2065becf3c1">
  <xsd:schema xmlns:xsd="http://www.w3.org/2001/XMLSchema" xmlns:xs="http://www.w3.org/2001/XMLSchema" xmlns:p="http://schemas.microsoft.com/office/2006/metadata/properties" xmlns:ns2="0f55215b-e7ac-4d41-b82f-bd856159fc64" xmlns:ns3="4a37afa0-3ff8-4f3f-814b-e940e8cb0215" targetNamespace="http://schemas.microsoft.com/office/2006/metadata/properties" ma:root="true" ma:fieldsID="854fb5dd0626ecaffe27b06f5ca00308" ns2:_="" ns3:_="">
    <xsd:import namespace="0f55215b-e7ac-4d41-b82f-bd856159fc64"/>
    <xsd:import namespace="4a37afa0-3ff8-4f3f-814b-e940e8cb021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55215b-e7ac-4d41-b82f-bd856159fc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a37afa0-3ff8-4f3f-814b-e940e8cb021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FAF519-589D-4BA9-9E26-6AEF7F459F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55215b-e7ac-4d41-b82f-bd856159fc64"/>
    <ds:schemaRef ds:uri="4a37afa0-3ff8-4f3f-814b-e940e8cb02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55F9F3-DDB2-48A1-B45F-0BD9F87BFEAE}">
  <ds:schemaRefs>
    <ds:schemaRef ds:uri="http://purl.org/dc/dcmitype/"/>
    <ds:schemaRef ds:uri="http://www.w3.org/XML/1998/namespace"/>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schemas.microsoft.com/office/2006/documentManagement/types"/>
    <ds:schemaRef ds:uri="4a37afa0-3ff8-4f3f-814b-e940e8cb0215"/>
    <ds:schemaRef ds:uri="0f55215b-e7ac-4d41-b82f-bd856159fc64"/>
    <ds:schemaRef ds:uri="http://purl.org/dc/terms/"/>
  </ds:schemaRefs>
</ds:datastoreItem>
</file>

<file path=customXml/itemProps3.xml><?xml version="1.0" encoding="utf-8"?>
<ds:datastoreItem xmlns:ds="http://schemas.openxmlformats.org/officeDocument/2006/customXml" ds:itemID="{83FE68FF-D34C-4A87-A1C5-7D8861C9A1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12479</TotalTime>
  <Words>846</Words>
  <Application>Microsoft Macintosh PowerPoint</Application>
  <PresentationFormat>On-screen Show (16:9)</PresentationFormat>
  <Paragraphs>88</Paragraphs>
  <Slides>10</Slides>
  <Notes>10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Franklin Gothic Medium</vt:lpstr>
      <vt:lpstr>Teko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 Perlberg</dc:creator>
  <cp:lastModifiedBy>Mandivarapu, Jaya Krishna</cp:lastModifiedBy>
  <cp:revision>331</cp:revision>
  <dcterms:created xsi:type="dcterms:W3CDTF">2018-06-13T15:06:24Z</dcterms:created>
  <dcterms:modified xsi:type="dcterms:W3CDTF">2021-07-29T03:09:38Z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0x010100025CDAE62982864D9380E54E95238227</vt:lpwstr>
  </property>
</Properties>
</file>